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74"/>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A62CDE3-3629-504B-938C-DF65DDF1B0B5}"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C41F27-E42B-5D4E-B8AC-EF8699F6B8F9}" type="slidenum">
              <a:rPr lang="en-US" smtClean="0"/>
              <a:t>‹#›</a:t>
            </a:fld>
            <a:endParaRPr lang="en-US"/>
          </a:p>
        </p:txBody>
      </p:sp>
    </p:spTree>
    <p:extLst>
      <p:ext uri="{BB962C8B-B14F-4D97-AF65-F5344CB8AC3E}">
        <p14:creationId xmlns:p14="http://schemas.microsoft.com/office/powerpoint/2010/main" val="653752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62CDE3-3629-504B-938C-DF65DDF1B0B5}"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C41F27-E42B-5D4E-B8AC-EF8699F6B8F9}" type="slidenum">
              <a:rPr lang="en-US" smtClean="0"/>
              <a:t>‹#›</a:t>
            </a:fld>
            <a:endParaRPr lang="en-US"/>
          </a:p>
        </p:txBody>
      </p:sp>
    </p:spTree>
    <p:extLst>
      <p:ext uri="{BB962C8B-B14F-4D97-AF65-F5344CB8AC3E}">
        <p14:creationId xmlns:p14="http://schemas.microsoft.com/office/powerpoint/2010/main" val="583573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62CDE3-3629-504B-938C-DF65DDF1B0B5}"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C41F27-E42B-5D4E-B8AC-EF8699F6B8F9}" type="slidenum">
              <a:rPr lang="en-US" smtClean="0"/>
              <a:t>‹#›</a:t>
            </a:fld>
            <a:endParaRPr lang="en-US"/>
          </a:p>
        </p:txBody>
      </p:sp>
    </p:spTree>
    <p:extLst>
      <p:ext uri="{BB962C8B-B14F-4D97-AF65-F5344CB8AC3E}">
        <p14:creationId xmlns:p14="http://schemas.microsoft.com/office/powerpoint/2010/main" val="569511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62CDE3-3629-504B-938C-DF65DDF1B0B5}"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C41F27-E42B-5D4E-B8AC-EF8699F6B8F9}" type="slidenum">
              <a:rPr lang="en-US" smtClean="0"/>
              <a:t>‹#›</a:t>
            </a:fld>
            <a:endParaRPr lang="en-US"/>
          </a:p>
        </p:txBody>
      </p:sp>
    </p:spTree>
    <p:extLst>
      <p:ext uri="{BB962C8B-B14F-4D97-AF65-F5344CB8AC3E}">
        <p14:creationId xmlns:p14="http://schemas.microsoft.com/office/powerpoint/2010/main" val="1066152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62CDE3-3629-504B-938C-DF65DDF1B0B5}"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C41F27-E42B-5D4E-B8AC-EF8699F6B8F9}" type="slidenum">
              <a:rPr lang="en-US" smtClean="0"/>
              <a:t>‹#›</a:t>
            </a:fld>
            <a:endParaRPr lang="en-US"/>
          </a:p>
        </p:txBody>
      </p:sp>
    </p:spTree>
    <p:extLst>
      <p:ext uri="{BB962C8B-B14F-4D97-AF65-F5344CB8AC3E}">
        <p14:creationId xmlns:p14="http://schemas.microsoft.com/office/powerpoint/2010/main" val="236181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A62CDE3-3629-504B-938C-DF65DDF1B0B5}"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C41F27-E42B-5D4E-B8AC-EF8699F6B8F9}" type="slidenum">
              <a:rPr lang="en-US" smtClean="0"/>
              <a:t>‹#›</a:t>
            </a:fld>
            <a:endParaRPr lang="en-US"/>
          </a:p>
        </p:txBody>
      </p:sp>
    </p:spTree>
    <p:extLst>
      <p:ext uri="{BB962C8B-B14F-4D97-AF65-F5344CB8AC3E}">
        <p14:creationId xmlns:p14="http://schemas.microsoft.com/office/powerpoint/2010/main" val="952421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A62CDE3-3629-504B-938C-DF65DDF1B0B5}" type="datetimeFigureOut">
              <a:rPr lang="en-US" smtClean="0"/>
              <a:t>12/12/16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C41F27-E42B-5D4E-B8AC-EF8699F6B8F9}" type="slidenum">
              <a:rPr lang="en-US" smtClean="0"/>
              <a:t>‹#›</a:t>
            </a:fld>
            <a:endParaRPr lang="en-US"/>
          </a:p>
        </p:txBody>
      </p:sp>
    </p:spTree>
    <p:extLst>
      <p:ext uri="{BB962C8B-B14F-4D97-AF65-F5344CB8AC3E}">
        <p14:creationId xmlns:p14="http://schemas.microsoft.com/office/powerpoint/2010/main" val="1230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A62CDE3-3629-504B-938C-DF65DDF1B0B5}" type="datetimeFigureOut">
              <a:rPr lang="en-US" smtClean="0"/>
              <a:t>12/12/16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C41F27-E42B-5D4E-B8AC-EF8699F6B8F9}" type="slidenum">
              <a:rPr lang="en-US" smtClean="0"/>
              <a:t>‹#›</a:t>
            </a:fld>
            <a:endParaRPr lang="en-US"/>
          </a:p>
        </p:txBody>
      </p:sp>
    </p:spTree>
    <p:extLst>
      <p:ext uri="{BB962C8B-B14F-4D97-AF65-F5344CB8AC3E}">
        <p14:creationId xmlns:p14="http://schemas.microsoft.com/office/powerpoint/2010/main" val="674999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62CDE3-3629-504B-938C-DF65DDF1B0B5}" type="datetimeFigureOut">
              <a:rPr lang="en-US" smtClean="0"/>
              <a:t>12/12/16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C41F27-E42B-5D4E-B8AC-EF8699F6B8F9}" type="slidenum">
              <a:rPr lang="en-US" smtClean="0"/>
              <a:t>‹#›</a:t>
            </a:fld>
            <a:endParaRPr lang="en-US"/>
          </a:p>
        </p:txBody>
      </p:sp>
    </p:spTree>
    <p:extLst>
      <p:ext uri="{BB962C8B-B14F-4D97-AF65-F5344CB8AC3E}">
        <p14:creationId xmlns:p14="http://schemas.microsoft.com/office/powerpoint/2010/main" val="1706124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62CDE3-3629-504B-938C-DF65DDF1B0B5}"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C41F27-E42B-5D4E-B8AC-EF8699F6B8F9}" type="slidenum">
              <a:rPr lang="en-US" smtClean="0"/>
              <a:t>‹#›</a:t>
            </a:fld>
            <a:endParaRPr lang="en-US"/>
          </a:p>
        </p:txBody>
      </p:sp>
    </p:spTree>
    <p:extLst>
      <p:ext uri="{BB962C8B-B14F-4D97-AF65-F5344CB8AC3E}">
        <p14:creationId xmlns:p14="http://schemas.microsoft.com/office/powerpoint/2010/main" val="1629051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62CDE3-3629-504B-938C-DF65DDF1B0B5}"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C41F27-E42B-5D4E-B8AC-EF8699F6B8F9}" type="slidenum">
              <a:rPr lang="en-US" smtClean="0"/>
              <a:t>‹#›</a:t>
            </a:fld>
            <a:endParaRPr lang="en-US"/>
          </a:p>
        </p:txBody>
      </p:sp>
    </p:spTree>
    <p:extLst>
      <p:ext uri="{BB962C8B-B14F-4D97-AF65-F5344CB8AC3E}">
        <p14:creationId xmlns:p14="http://schemas.microsoft.com/office/powerpoint/2010/main" val="12077467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62CDE3-3629-504B-938C-DF65DDF1B0B5}" type="datetimeFigureOut">
              <a:rPr lang="en-US" smtClean="0"/>
              <a:t>12/12/16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41F27-E42B-5D4E-B8AC-EF8699F6B8F9}" type="slidenum">
              <a:rPr lang="en-US" smtClean="0"/>
              <a:t>‹#›</a:t>
            </a:fld>
            <a:endParaRPr lang="en-US"/>
          </a:p>
        </p:txBody>
      </p:sp>
    </p:spTree>
    <p:extLst>
      <p:ext uri="{BB962C8B-B14F-4D97-AF65-F5344CB8AC3E}">
        <p14:creationId xmlns:p14="http://schemas.microsoft.com/office/powerpoint/2010/main" val="2005438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Cryptography</a:t>
            </a:r>
            <a:endParaRPr lang="en-US" dirty="0"/>
          </a:p>
        </p:txBody>
      </p:sp>
      <p:sp>
        <p:nvSpPr>
          <p:cNvPr id="3" name="Subtitle 2"/>
          <p:cNvSpPr>
            <a:spLocks noGrp="1"/>
          </p:cNvSpPr>
          <p:nvPr>
            <p:ph type="subTitle" idx="1"/>
          </p:nvPr>
        </p:nvSpPr>
        <p:spPr/>
        <p:txBody>
          <a:bodyPr>
            <a:normAutofit lnSpcReduction="10000"/>
          </a:bodyPr>
          <a:lstStyle/>
          <a:p>
            <a:r>
              <a:rPr lang="en-US" b="1" dirty="0"/>
              <a:t>Danish Khan</a:t>
            </a:r>
          </a:p>
          <a:p>
            <a:r>
              <a:rPr lang="en-US" dirty="0" smtClean="0"/>
              <a:t>Professor</a:t>
            </a:r>
            <a:endParaRPr lang="en-US" dirty="0"/>
          </a:p>
          <a:p>
            <a:r>
              <a:rPr lang="en-US" dirty="0"/>
              <a:t>School of Computer Technology</a:t>
            </a:r>
          </a:p>
          <a:p>
            <a:r>
              <a:rPr lang="en-US" dirty="0"/>
              <a:t>George Brown College, Casa Loma Campus</a:t>
            </a:r>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a:t>
            </a:fld>
            <a:endParaRPr lang="en-US"/>
          </a:p>
        </p:txBody>
      </p:sp>
    </p:spTree>
    <p:extLst>
      <p:ext uri="{BB962C8B-B14F-4D97-AF65-F5344CB8AC3E}">
        <p14:creationId xmlns:p14="http://schemas.microsoft.com/office/powerpoint/2010/main" val="757247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Cryptographic algorithms</a:t>
            </a:r>
          </a:p>
        </p:txBody>
      </p:sp>
      <p:sp>
        <p:nvSpPr>
          <p:cNvPr id="3" name="Content Placeholder 2"/>
          <p:cNvSpPr>
            <a:spLocks noGrp="1"/>
          </p:cNvSpPr>
          <p:nvPr>
            <p:ph idx="1"/>
          </p:nvPr>
        </p:nvSpPr>
        <p:spPr/>
        <p:txBody>
          <a:bodyPr>
            <a:normAutofit lnSpcReduction="10000"/>
          </a:bodyPr>
          <a:lstStyle/>
          <a:p>
            <a:r>
              <a:rPr lang="en-US" dirty="0" smtClean="0"/>
              <a:t>Hash algorithms - </a:t>
            </a:r>
            <a:r>
              <a:rPr lang="en-US" dirty="0"/>
              <a:t>A </a:t>
            </a:r>
            <a:r>
              <a:rPr lang="en-US" b="1" dirty="0"/>
              <a:t>hash</a:t>
            </a:r>
            <a:r>
              <a:rPr lang="en-US" dirty="0"/>
              <a:t> algorithm creates a unique “digital fingerprint” of a set of data and is commonly called hashing</a:t>
            </a:r>
            <a:r>
              <a:rPr lang="en-US" dirty="0" smtClean="0"/>
              <a:t>.</a:t>
            </a:r>
          </a:p>
          <a:p>
            <a:r>
              <a:rPr lang="en-US" dirty="0" smtClean="0"/>
              <a:t>The fingerprint called a digest.</a:t>
            </a:r>
          </a:p>
          <a:p>
            <a:r>
              <a:rPr lang="en-US" dirty="0" smtClean="0"/>
              <a:t>It is not encryption – it is used to determine the integrity of the a message or contents of a file.</a:t>
            </a:r>
          </a:p>
          <a:p>
            <a:r>
              <a:rPr lang="en-US" dirty="0"/>
              <a:t>H</a:t>
            </a:r>
            <a:r>
              <a:rPr lang="en-US" dirty="0" smtClean="0"/>
              <a:t>ashing </a:t>
            </a:r>
            <a:r>
              <a:rPr lang="en-US" dirty="0"/>
              <a:t>is “one-way” in that its contents cannot be used to reveal the original set of data</a:t>
            </a:r>
            <a:r>
              <a:rPr lang="en-US" dirty="0" smtClean="0"/>
              <a:t>.</a:t>
            </a:r>
          </a:p>
          <a:p>
            <a:r>
              <a:rPr lang="en-US" dirty="0" smtClean="0"/>
              <a:t>12 x 34 = 408; what if a user was asked to determine the two numbers used to create the number 408 – too many possibilities and finding a correct input extremely difficult.</a:t>
            </a:r>
          </a:p>
        </p:txBody>
      </p:sp>
      <p:sp>
        <p:nvSpPr>
          <p:cNvPr id="4" name="Slide Number Placeholder 3"/>
          <p:cNvSpPr>
            <a:spLocks noGrp="1"/>
          </p:cNvSpPr>
          <p:nvPr>
            <p:ph type="sldNum" sz="quarter" idx="12"/>
          </p:nvPr>
        </p:nvSpPr>
        <p:spPr/>
        <p:txBody>
          <a:bodyPr/>
          <a:lstStyle/>
          <a:p>
            <a:fld id="{2147A394-642B-2B49-8619-699A6DD0CBD3}" type="slidenum">
              <a:rPr lang="en-US" smtClean="0"/>
              <a:t>10</a:t>
            </a:fld>
            <a:endParaRPr lang="en-US"/>
          </a:p>
        </p:txBody>
      </p:sp>
    </p:spTree>
    <p:extLst>
      <p:ext uri="{BB962C8B-B14F-4D97-AF65-F5344CB8AC3E}">
        <p14:creationId xmlns:p14="http://schemas.microsoft.com/office/powerpoint/2010/main" val="334897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Cryptographic algorithms</a:t>
            </a:r>
          </a:p>
        </p:txBody>
      </p:sp>
      <p:sp>
        <p:nvSpPr>
          <p:cNvPr id="3" name="Content Placeholder 2"/>
          <p:cNvSpPr>
            <a:spLocks noGrp="1"/>
          </p:cNvSpPr>
          <p:nvPr>
            <p:ph idx="1"/>
          </p:nvPr>
        </p:nvSpPr>
        <p:spPr>
          <a:xfrm>
            <a:off x="838200" y="1825625"/>
            <a:ext cx="7876309" cy="4351338"/>
          </a:xfrm>
        </p:spPr>
        <p:txBody>
          <a:bodyPr>
            <a:normAutofit/>
          </a:bodyPr>
          <a:lstStyle/>
          <a:p>
            <a:r>
              <a:rPr lang="en-US" dirty="0"/>
              <a:t>A hashing algorithm is considered secure if it has these characteristics</a:t>
            </a:r>
            <a:r>
              <a:rPr lang="en-US" dirty="0" smtClean="0"/>
              <a:t>:</a:t>
            </a:r>
          </a:p>
          <a:p>
            <a:pPr lvl="1"/>
            <a:r>
              <a:rPr lang="en-US" dirty="0" smtClean="0"/>
              <a:t>Fixed size</a:t>
            </a:r>
          </a:p>
          <a:p>
            <a:pPr lvl="1"/>
            <a:r>
              <a:rPr lang="en-US" dirty="0" smtClean="0"/>
              <a:t>Unique</a:t>
            </a:r>
          </a:p>
          <a:p>
            <a:pPr lvl="1"/>
            <a:r>
              <a:rPr lang="en-US" dirty="0" smtClean="0"/>
              <a:t>Original</a:t>
            </a:r>
          </a:p>
          <a:p>
            <a:pPr lvl="1"/>
            <a:r>
              <a:rPr lang="en-US" dirty="0" smtClean="0"/>
              <a:t>Secure</a:t>
            </a:r>
          </a:p>
          <a:p>
            <a:r>
              <a:rPr lang="en-US" dirty="0" smtClean="0"/>
              <a:t>MD5, SHA-1, SHA-2 (SHA-224, SHA-256, SHA-512)</a:t>
            </a:r>
          </a:p>
          <a:p>
            <a:r>
              <a:rPr lang="en-US" dirty="0" smtClean="0"/>
              <a:t>Whirlpool – digest of 512 bits</a:t>
            </a:r>
          </a:p>
        </p:txBody>
      </p:sp>
      <p:pic>
        <p:nvPicPr>
          <p:cNvPr id="4" name="Content Placeholder 3"/>
          <p:cNvPicPr>
            <a:picLocks noChangeAspect="1"/>
          </p:cNvPicPr>
          <p:nvPr/>
        </p:nvPicPr>
        <p:blipFill>
          <a:blip r:embed="rId2"/>
          <a:stretch>
            <a:fillRect/>
          </a:stretch>
        </p:blipFill>
        <p:spPr>
          <a:xfrm>
            <a:off x="8440587" y="1219199"/>
            <a:ext cx="3277029" cy="4059383"/>
          </a:xfrm>
          <a:prstGeom prst="rect">
            <a:avLst/>
          </a:prstGeom>
        </p:spPr>
      </p:pic>
      <p:sp>
        <p:nvSpPr>
          <p:cNvPr id="5" name="Slide Number Placeholder 4"/>
          <p:cNvSpPr>
            <a:spLocks noGrp="1"/>
          </p:cNvSpPr>
          <p:nvPr>
            <p:ph type="sldNum" sz="quarter" idx="12"/>
          </p:nvPr>
        </p:nvSpPr>
        <p:spPr/>
        <p:txBody>
          <a:bodyPr/>
          <a:lstStyle/>
          <a:p>
            <a:fld id="{2147A394-642B-2B49-8619-699A6DD0CBD3}" type="slidenum">
              <a:rPr lang="en-US" smtClean="0"/>
              <a:t>11</a:t>
            </a:fld>
            <a:endParaRPr lang="en-US"/>
          </a:p>
        </p:txBody>
      </p:sp>
    </p:spTree>
    <p:extLst>
      <p:ext uri="{BB962C8B-B14F-4D97-AF65-F5344CB8AC3E}">
        <p14:creationId xmlns:p14="http://schemas.microsoft.com/office/powerpoint/2010/main" val="62164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Symmetric cryptographic algorithms</a:t>
            </a:r>
            <a:endParaRPr lang="en-US" dirty="0"/>
          </a:p>
        </p:txBody>
      </p:sp>
      <p:sp>
        <p:nvSpPr>
          <p:cNvPr id="3" name="Content Placeholder 2"/>
          <p:cNvSpPr>
            <a:spLocks noGrp="1"/>
          </p:cNvSpPr>
          <p:nvPr>
            <p:ph idx="1"/>
          </p:nvPr>
        </p:nvSpPr>
        <p:spPr>
          <a:xfrm>
            <a:off x="838200" y="1825625"/>
            <a:ext cx="4277139" cy="4351338"/>
          </a:xfrm>
        </p:spPr>
        <p:txBody>
          <a:bodyPr/>
          <a:lstStyle/>
          <a:p>
            <a:r>
              <a:rPr lang="en-US" dirty="0" smtClean="0"/>
              <a:t>Uses same key to encrypt and decrypt a document.</a:t>
            </a:r>
          </a:p>
          <a:p>
            <a:r>
              <a:rPr lang="en-US" dirty="0" smtClean="0"/>
              <a:t>Also called private key cryptography.</a:t>
            </a:r>
          </a:p>
          <a:p>
            <a:r>
              <a:rPr lang="en-US" dirty="0" smtClean="0"/>
              <a:t>Keys should be kept private (confidential)</a:t>
            </a:r>
            <a:endParaRPr lang="en-US" dirty="0"/>
          </a:p>
        </p:txBody>
      </p:sp>
      <p:pic>
        <p:nvPicPr>
          <p:cNvPr id="4" name="Picture 3"/>
          <p:cNvPicPr>
            <a:picLocks noChangeAspect="1"/>
          </p:cNvPicPr>
          <p:nvPr/>
        </p:nvPicPr>
        <p:blipFill>
          <a:blip r:embed="rId2"/>
          <a:stretch>
            <a:fillRect/>
          </a:stretch>
        </p:blipFill>
        <p:spPr>
          <a:xfrm>
            <a:off x="5628860" y="1453788"/>
            <a:ext cx="5724940" cy="5095011"/>
          </a:xfrm>
          <a:prstGeom prst="rect">
            <a:avLst/>
          </a:prstGeom>
        </p:spPr>
      </p:pic>
      <p:sp>
        <p:nvSpPr>
          <p:cNvPr id="5" name="Slide Number Placeholder 4"/>
          <p:cNvSpPr>
            <a:spLocks noGrp="1"/>
          </p:cNvSpPr>
          <p:nvPr>
            <p:ph type="sldNum" sz="quarter" idx="12"/>
          </p:nvPr>
        </p:nvSpPr>
        <p:spPr/>
        <p:txBody>
          <a:bodyPr/>
          <a:lstStyle/>
          <a:p>
            <a:fld id="{2147A394-642B-2B49-8619-699A6DD0CBD3}" type="slidenum">
              <a:rPr lang="en-US" smtClean="0"/>
              <a:t>12</a:t>
            </a:fld>
            <a:endParaRPr lang="en-US"/>
          </a:p>
        </p:txBody>
      </p:sp>
    </p:spTree>
    <p:extLst>
      <p:ext uri="{BB962C8B-B14F-4D97-AF65-F5344CB8AC3E}">
        <p14:creationId xmlns:p14="http://schemas.microsoft.com/office/powerpoint/2010/main" val="1123900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cryptographic algorithms</a:t>
            </a:r>
          </a:p>
        </p:txBody>
      </p:sp>
      <p:sp>
        <p:nvSpPr>
          <p:cNvPr id="3" name="Content Placeholder 2"/>
          <p:cNvSpPr>
            <a:spLocks noGrp="1"/>
          </p:cNvSpPr>
          <p:nvPr>
            <p:ph idx="1"/>
          </p:nvPr>
        </p:nvSpPr>
        <p:spPr/>
        <p:txBody>
          <a:bodyPr/>
          <a:lstStyle/>
          <a:p>
            <a:r>
              <a:rPr lang="en-US" dirty="0"/>
              <a:t>Data Encryption Standard (DES) One of the first widely popular symmetric cryptography </a:t>
            </a:r>
            <a:r>
              <a:rPr lang="en-US" dirty="0" smtClean="0"/>
              <a:t>algorithms.</a:t>
            </a:r>
          </a:p>
          <a:p>
            <a:r>
              <a:rPr lang="en-US" dirty="0" smtClean="0"/>
              <a:t>Uses 56 bit key length</a:t>
            </a:r>
          </a:p>
          <a:p>
            <a:r>
              <a:rPr lang="en-US" dirty="0" smtClean="0"/>
              <a:t>A block cipher</a:t>
            </a:r>
          </a:p>
          <a:p>
            <a:r>
              <a:rPr lang="en-US" dirty="0" smtClean="0"/>
              <a:t>Divides plain text into 64-bit blocks and then executes the DES algorithm 16 times.</a:t>
            </a:r>
          </a:p>
          <a:p>
            <a:r>
              <a:rPr lang="en-US" dirty="0" smtClean="0"/>
              <a:t>56-bit key is no longer secure and has been broken several times.</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13</a:t>
            </a:fld>
            <a:endParaRPr lang="en-US"/>
          </a:p>
        </p:txBody>
      </p:sp>
    </p:spTree>
    <p:extLst>
      <p:ext uri="{BB962C8B-B14F-4D97-AF65-F5344CB8AC3E}">
        <p14:creationId xmlns:p14="http://schemas.microsoft.com/office/powerpoint/2010/main" val="134166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cryptographic algorithms</a:t>
            </a:r>
          </a:p>
        </p:txBody>
      </p:sp>
      <p:sp>
        <p:nvSpPr>
          <p:cNvPr id="3" name="Content Placeholder 2"/>
          <p:cNvSpPr>
            <a:spLocks noGrp="1"/>
          </p:cNvSpPr>
          <p:nvPr>
            <p:ph idx="1"/>
          </p:nvPr>
        </p:nvSpPr>
        <p:spPr>
          <a:xfrm>
            <a:off x="838200" y="1825625"/>
            <a:ext cx="3614530" cy="4351338"/>
          </a:xfrm>
        </p:spPr>
        <p:txBody>
          <a:bodyPr>
            <a:normAutofit fontScale="85000" lnSpcReduction="10000"/>
          </a:bodyPr>
          <a:lstStyle/>
          <a:p>
            <a:r>
              <a:rPr lang="en-US" dirty="0"/>
              <a:t>Triple Data Encryption Standard (3DES) is designed to replace DES</a:t>
            </a:r>
            <a:r>
              <a:rPr lang="en-US" dirty="0" smtClean="0"/>
              <a:t>.</a:t>
            </a:r>
          </a:p>
          <a:p>
            <a:r>
              <a:rPr lang="en-US" dirty="0" smtClean="0"/>
              <a:t>3DES performs better in hardware than a software.</a:t>
            </a:r>
          </a:p>
          <a:p>
            <a:r>
              <a:rPr lang="en-US" dirty="0"/>
              <a:t>Although 3DES addresses several of the key weaknesses of DES, it is no longer considered the most secure symmetric cryptographic algorithm</a:t>
            </a:r>
            <a:r>
              <a:rPr lang="en-US" dirty="0" smtClean="0"/>
              <a:t>.</a:t>
            </a:r>
            <a:endParaRPr lang="en-US" dirty="0"/>
          </a:p>
        </p:txBody>
      </p:sp>
      <p:pic>
        <p:nvPicPr>
          <p:cNvPr id="4" name="Picture 3"/>
          <p:cNvPicPr>
            <a:picLocks noChangeAspect="1"/>
          </p:cNvPicPr>
          <p:nvPr/>
        </p:nvPicPr>
        <p:blipFill>
          <a:blip r:embed="rId2"/>
          <a:stretch>
            <a:fillRect/>
          </a:stretch>
        </p:blipFill>
        <p:spPr>
          <a:xfrm>
            <a:off x="6809209" y="1357485"/>
            <a:ext cx="3845539" cy="5287617"/>
          </a:xfrm>
          <a:prstGeom prst="rect">
            <a:avLst/>
          </a:prstGeom>
        </p:spPr>
      </p:pic>
      <p:sp>
        <p:nvSpPr>
          <p:cNvPr id="5" name="Slide Number Placeholder 4"/>
          <p:cNvSpPr>
            <a:spLocks noGrp="1"/>
          </p:cNvSpPr>
          <p:nvPr>
            <p:ph type="sldNum" sz="quarter" idx="12"/>
          </p:nvPr>
        </p:nvSpPr>
        <p:spPr/>
        <p:txBody>
          <a:bodyPr/>
          <a:lstStyle/>
          <a:p>
            <a:fld id="{2147A394-642B-2B49-8619-699A6DD0CBD3}" type="slidenum">
              <a:rPr lang="en-US" smtClean="0"/>
              <a:t>14</a:t>
            </a:fld>
            <a:endParaRPr lang="en-US"/>
          </a:p>
        </p:txBody>
      </p:sp>
    </p:spTree>
    <p:extLst>
      <p:ext uri="{BB962C8B-B14F-4D97-AF65-F5344CB8AC3E}">
        <p14:creationId xmlns:p14="http://schemas.microsoft.com/office/powerpoint/2010/main" val="77073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cryptographic algorithms</a:t>
            </a:r>
          </a:p>
        </p:txBody>
      </p:sp>
      <p:sp>
        <p:nvSpPr>
          <p:cNvPr id="3" name="Content Placeholder 2"/>
          <p:cNvSpPr>
            <a:spLocks noGrp="1"/>
          </p:cNvSpPr>
          <p:nvPr>
            <p:ph idx="1"/>
          </p:nvPr>
        </p:nvSpPr>
        <p:spPr/>
        <p:txBody>
          <a:bodyPr/>
          <a:lstStyle/>
          <a:p>
            <a:r>
              <a:rPr lang="en-US" dirty="0" smtClean="0"/>
              <a:t>The</a:t>
            </a:r>
            <a:r>
              <a:rPr lang="en-US" dirty="0"/>
              <a:t> Advanced Encryption Standard (AES) is a symmetric cipher that was approved by the NIST in late 2000 as a replacement for DES</a:t>
            </a:r>
            <a:r>
              <a:rPr lang="en-US" dirty="0" smtClean="0"/>
              <a:t>.</a:t>
            </a:r>
          </a:p>
          <a:p>
            <a:r>
              <a:rPr lang="en-US" dirty="0"/>
              <a:t>AES performs three steps on every block (128 bits) of plaintext</a:t>
            </a:r>
            <a:r>
              <a:rPr lang="en-US" dirty="0" smtClean="0"/>
              <a:t>.</a:t>
            </a:r>
          </a:p>
          <a:p>
            <a:r>
              <a:rPr lang="en-US" dirty="0"/>
              <a:t>Within step 2, multiple rounds are performed depending upon the key size: a 128-bit key performs 9 rounds, a 192-bit key performs 11 rounds, and a 256-bit key, known as AES-256, uses 13 rounds. </a:t>
            </a:r>
            <a:endParaRPr lang="en-US" dirty="0" smtClean="0"/>
          </a:p>
          <a:p>
            <a:r>
              <a:rPr lang="en-US" dirty="0"/>
              <a:t>Within each round, bytes are substituted and rearranged, and then special multiplication is performed based on the new </a:t>
            </a:r>
            <a:r>
              <a:rPr lang="en-US" dirty="0" smtClean="0"/>
              <a:t>arrangement.</a:t>
            </a:r>
          </a:p>
          <a:p>
            <a:r>
              <a:rPr lang="en-US" dirty="0"/>
              <a:t>To date, no attacks have been successful against AES.</a:t>
            </a:r>
          </a:p>
        </p:txBody>
      </p:sp>
      <p:sp>
        <p:nvSpPr>
          <p:cNvPr id="4" name="Slide Number Placeholder 3"/>
          <p:cNvSpPr>
            <a:spLocks noGrp="1"/>
          </p:cNvSpPr>
          <p:nvPr>
            <p:ph type="sldNum" sz="quarter" idx="12"/>
          </p:nvPr>
        </p:nvSpPr>
        <p:spPr/>
        <p:txBody>
          <a:bodyPr/>
          <a:lstStyle/>
          <a:p>
            <a:fld id="{2147A394-642B-2B49-8619-699A6DD0CBD3}" type="slidenum">
              <a:rPr lang="en-US" smtClean="0"/>
              <a:t>15</a:t>
            </a:fld>
            <a:endParaRPr lang="en-US"/>
          </a:p>
        </p:txBody>
      </p:sp>
    </p:spTree>
    <p:extLst>
      <p:ext uri="{BB962C8B-B14F-4D97-AF65-F5344CB8AC3E}">
        <p14:creationId xmlns:p14="http://schemas.microsoft.com/office/powerpoint/2010/main" val="449087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cryptographic algorithms</a:t>
            </a:r>
          </a:p>
        </p:txBody>
      </p:sp>
      <p:sp>
        <p:nvSpPr>
          <p:cNvPr id="3" name="Content Placeholder 2"/>
          <p:cNvSpPr>
            <a:spLocks noGrp="1"/>
          </p:cNvSpPr>
          <p:nvPr>
            <p:ph idx="1"/>
          </p:nvPr>
        </p:nvSpPr>
        <p:spPr/>
        <p:txBody>
          <a:bodyPr>
            <a:normAutofit lnSpcReduction="10000"/>
          </a:bodyPr>
          <a:lstStyle/>
          <a:p>
            <a:r>
              <a:rPr lang="en-US" dirty="0"/>
              <a:t>A one-time pad (OTP) combines plaintext with a random key. It is the only known method to perform encryption that cannot be broken mathematically. It also does not require the use of a computer</a:t>
            </a:r>
            <a:r>
              <a:rPr lang="en-US" dirty="0" smtClean="0"/>
              <a:t>.</a:t>
            </a:r>
          </a:p>
          <a:p>
            <a:r>
              <a:rPr lang="en-US" dirty="0"/>
              <a:t>A pad is a long sequence of random </a:t>
            </a:r>
            <a:r>
              <a:rPr lang="en-US" dirty="0" smtClean="0"/>
              <a:t>letters.</a:t>
            </a:r>
          </a:p>
          <a:p>
            <a:r>
              <a:rPr lang="en-US" dirty="0"/>
              <a:t>These letters are combined with the plaintext message to produce the </a:t>
            </a:r>
            <a:r>
              <a:rPr lang="en-US" dirty="0" err="1"/>
              <a:t>ciphertext</a:t>
            </a:r>
            <a:r>
              <a:rPr lang="en-US" dirty="0"/>
              <a:t>. </a:t>
            </a:r>
            <a:endParaRPr lang="en-US" dirty="0" smtClean="0"/>
          </a:p>
          <a:p>
            <a:r>
              <a:rPr lang="en-US" dirty="0"/>
              <a:t>To decipher the message, the recipient must have a copy of the pad to reverse the process. </a:t>
            </a:r>
            <a:endParaRPr lang="en-US" dirty="0" smtClean="0"/>
          </a:p>
          <a:p>
            <a:r>
              <a:rPr lang="en-US" dirty="0"/>
              <a:t>As its name implies, the pad should be used only one time and then destroyed.</a:t>
            </a:r>
          </a:p>
        </p:txBody>
      </p:sp>
      <p:sp>
        <p:nvSpPr>
          <p:cNvPr id="4" name="Slide Number Placeholder 3"/>
          <p:cNvSpPr>
            <a:spLocks noGrp="1"/>
          </p:cNvSpPr>
          <p:nvPr>
            <p:ph type="sldNum" sz="quarter" idx="12"/>
          </p:nvPr>
        </p:nvSpPr>
        <p:spPr/>
        <p:txBody>
          <a:bodyPr/>
          <a:lstStyle/>
          <a:p>
            <a:fld id="{2147A394-642B-2B49-8619-699A6DD0CBD3}" type="slidenum">
              <a:rPr lang="en-US" smtClean="0"/>
              <a:t>16</a:t>
            </a:fld>
            <a:endParaRPr lang="en-US"/>
          </a:p>
        </p:txBody>
      </p:sp>
    </p:spTree>
    <p:extLst>
      <p:ext uri="{BB962C8B-B14F-4D97-AF65-F5344CB8AC3E}">
        <p14:creationId xmlns:p14="http://schemas.microsoft.com/office/powerpoint/2010/main" val="1551807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cryptographic algorithms</a:t>
            </a:r>
          </a:p>
        </p:txBody>
      </p:sp>
      <p:pic>
        <p:nvPicPr>
          <p:cNvPr id="4" name="Content Placeholder 3"/>
          <p:cNvPicPr>
            <a:picLocks noGrp="1" noChangeAspect="1"/>
          </p:cNvPicPr>
          <p:nvPr>
            <p:ph idx="1"/>
          </p:nvPr>
        </p:nvPicPr>
        <p:blipFill>
          <a:blip r:embed="rId2"/>
          <a:stretch>
            <a:fillRect/>
          </a:stretch>
        </p:blipFill>
        <p:spPr>
          <a:xfrm>
            <a:off x="263940" y="1788182"/>
            <a:ext cx="11300262" cy="3499436"/>
          </a:xfrm>
          <a:prstGeom prst="rect">
            <a:avLst/>
          </a:prstGeom>
        </p:spPr>
      </p:pic>
      <p:sp>
        <p:nvSpPr>
          <p:cNvPr id="5" name="TextBox 4"/>
          <p:cNvSpPr txBox="1"/>
          <p:nvPr/>
        </p:nvSpPr>
        <p:spPr>
          <a:xfrm>
            <a:off x="5182140" y="5385112"/>
            <a:ext cx="1463862" cy="369332"/>
          </a:xfrm>
          <a:prstGeom prst="rect">
            <a:avLst/>
          </a:prstGeom>
          <a:noFill/>
        </p:spPr>
        <p:txBody>
          <a:bodyPr wrap="none" rtlCol="0">
            <a:spAutoFit/>
          </a:bodyPr>
          <a:lstStyle/>
          <a:p>
            <a:r>
              <a:rPr lang="en-US" smtClean="0"/>
              <a:t>One time pad</a:t>
            </a:r>
            <a:endParaRPr lang="en-US" dirty="0"/>
          </a:p>
        </p:txBody>
      </p:sp>
      <p:sp>
        <p:nvSpPr>
          <p:cNvPr id="6" name="Rectangle 5"/>
          <p:cNvSpPr/>
          <p:nvPr/>
        </p:nvSpPr>
        <p:spPr>
          <a:xfrm>
            <a:off x="520436" y="5851938"/>
            <a:ext cx="10787269" cy="646331"/>
          </a:xfrm>
          <a:prstGeom prst="rect">
            <a:avLst/>
          </a:prstGeom>
        </p:spPr>
        <p:txBody>
          <a:bodyPr wrap="square">
            <a:spAutoFit/>
          </a:bodyPr>
          <a:lstStyle/>
          <a:p>
            <a:r>
              <a:rPr lang="en-US" dirty="0">
                <a:solidFill>
                  <a:srgbClr val="333333"/>
                </a:solidFill>
                <a:latin typeface="Georgia" charset="0"/>
              </a:rPr>
              <a:t>As long as the pad is a random string of characters, is kept secret, and is not reused, </a:t>
            </a:r>
            <a:r>
              <a:rPr lang="en-US" dirty="0" err="1" smtClean="0">
                <a:solidFill>
                  <a:srgbClr val="333333"/>
                </a:solidFill>
                <a:latin typeface="Georgia" charset="0"/>
              </a:rPr>
              <a:t>ciphertext</a:t>
            </a:r>
            <a:r>
              <a:rPr lang="en-US" dirty="0" smtClean="0">
                <a:solidFill>
                  <a:srgbClr val="333333"/>
                </a:solidFill>
                <a:latin typeface="Georgia" charset="0"/>
              </a:rPr>
              <a:t> generated </a:t>
            </a:r>
            <a:r>
              <a:rPr lang="en-US" dirty="0">
                <a:solidFill>
                  <a:srgbClr val="333333"/>
                </a:solidFill>
                <a:latin typeface="Georgia" charset="0"/>
              </a:rPr>
              <a:t>by an OTP is considered to be unbreakable.</a:t>
            </a:r>
            <a:endParaRPr lang="en-US" dirty="0"/>
          </a:p>
        </p:txBody>
      </p:sp>
      <p:sp>
        <p:nvSpPr>
          <p:cNvPr id="3" name="Slide Number Placeholder 2"/>
          <p:cNvSpPr>
            <a:spLocks noGrp="1"/>
          </p:cNvSpPr>
          <p:nvPr>
            <p:ph type="sldNum" sz="quarter" idx="12"/>
          </p:nvPr>
        </p:nvSpPr>
        <p:spPr/>
        <p:txBody>
          <a:bodyPr/>
          <a:lstStyle/>
          <a:p>
            <a:fld id="{2147A394-642B-2B49-8619-699A6DD0CBD3}" type="slidenum">
              <a:rPr lang="en-US" smtClean="0"/>
              <a:t>17</a:t>
            </a:fld>
            <a:endParaRPr lang="en-US"/>
          </a:p>
        </p:txBody>
      </p:sp>
    </p:spTree>
    <p:extLst>
      <p:ext uri="{BB962C8B-B14F-4D97-AF65-F5344CB8AC3E}">
        <p14:creationId xmlns:p14="http://schemas.microsoft.com/office/powerpoint/2010/main" val="47558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Asymmetric cryptographic algorithms</a:t>
            </a:r>
            <a:endParaRPr lang="en-US" dirty="0"/>
          </a:p>
        </p:txBody>
      </p:sp>
      <p:sp>
        <p:nvSpPr>
          <p:cNvPr id="3" name="Content Placeholder 2"/>
          <p:cNvSpPr>
            <a:spLocks noGrp="1"/>
          </p:cNvSpPr>
          <p:nvPr>
            <p:ph idx="1"/>
          </p:nvPr>
        </p:nvSpPr>
        <p:spPr/>
        <p:txBody>
          <a:bodyPr>
            <a:normAutofit fontScale="92500" lnSpcReduction="10000"/>
          </a:bodyPr>
          <a:lstStyle/>
          <a:p>
            <a:r>
              <a:rPr lang="en-US" dirty="0"/>
              <a:t>P</a:t>
            </a:r>
            <a:r>
              <a:rPr lang="en-US" dirty="0" smtClean="0"/>
              <a:t>rimary </a:t>
            </a:r>
            <a:r>
              <a:rPr lang="en-US" dirty="0"/>
              <a:t>weakness of symmetric encryption </a:t>
            </a:r>
            <a:r>
              <a:rPr lang="en-US" dirty="0" smtClean="0"/>
              <a:t>algorithms - distributing </a:t>
            </a:r>
            <a:r>
              <a:rPr lang="en-US" dirty="0"/>
              <a:t>and maintaining a secure single key among multiple users, who are often scattered geographically, poses significant challenges</a:t>
            </a:r>
            <a:r>
              <a:rPr lang="en-US" dirty="0" smtClean="0"/>
              <a:t>.</a:t>
            </a:r>
          </a:p>
          <a:p>
            <a:r>
              <a:rPr lang="en-US" dirty="0"/>
              <a:t>Asymmetric encryption uses two keys instead of only one. These keys are mathematically related and are known as the public key and the private key</a:t>
            </a:r>
            <a:r>
              <a:rPr lang="en-US" dirty="0" smtClean="0"/>
              <a:t>.</a:t>
            </a:r>
          </a:p>
          <a:p>
            <a:r>
              <a:rPr lang="en-US" dirty="0" smtClean="0"/>
              <a:t>Also called public key cryptography.</a:t>
            </a:r>
          </a:p>
          <a:p>
            <a:r>
              <a:rPr lang="en-US" dirty="0"/>
              <a:t>The </a:t>
            </a:r>
            <a:r>
              <a:rPr lang="en-US" b="1" dirty="0"/>
              <a:t>public key</a:t>
            </a:r>
            <a:r>
              <a:rPr lang="en-US" dirty="0"/>
              <a:t> is known to everyone and can be freely distributed, while the </a:t>
            </a:r>
            <a:r>
              <a:rPr lang="en-US" b="1" dirty="0"/>
              <a:t>private key</a:t>
            </a:r>
            <a:r>
              <a:rPr lang="en-US" dirty="0"/>
              <a:t> is known only to the individual to whom it belongs. </a:t>
            </a:r>
            <a:endParaRPr lang="en-US" dirty="0" smtClean="0"/>
          </a:p>
          <a:p>
            <a:r>
              <a:rPr lang="en-US" dirty="0"/>
              <a:t>When Bob wants to send a secure message to Alice, he uses Alice’s public key to encrypt the message. Alice then uses her private key to decrypt it. </a:t>
            </a:r>
            <a:endParaRPr lang="en-US" dirty="0" smtClean="0"/>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18</a:t>
            </a:fld>
            <a:endParaRPr lang="en-US"/>
          </a:p>
        </p:txBody>
      </p:sp>
    </p:spTree>
    <p:extLst>
      <p:ext uri="{BB962C8B-B14F-4D97-AF65-F5344CB8AC3E}">
        <p14:creationId xmlns:p14="http://schemas.microsoft.com/office/powerpoint/2010/main" val="445624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Asymmetric cryptographic algorithms</a:t>
            </a:r>
          </a:p>
        </p:txBody>
      </p:sp>
      <p:sp>
        <p:nvSpPr>
          <p:cNvPr id="3" name="Content Placeholder 2"/>
          <p:cNvSpPr>
            <a:spLocks noGrp="1"/>
          </p:cNvSpPr>
          <p:nvPr>
            <p:ph idx="1"/>
          </p:nvPr>
        </p:nvSpPr>
        <p:spPr>
          <a:xfrm>
            <a:off x="838199" y="1825625"/>
            <a:ext cx="3800061" cy="4351338"/>
          </a:xfrm>
        </p:spPr>
        <p:txBody>
          <a:bodyPr>
            <a:normAutofit fontScale="92500" lnSpcReduction="10000"/>
          </a:bodyPr>
          <a:lstStyle/>
          <a:p>
            <a:r>
              <a:rPr lang="en-US" dirty="0"/>
              <a:t>Asymmetric cryptography keys can work in both directions. A document encrypted with a public key can be decrypted with the corresponding private key. In the same way, a document encrypted with a private key can be decrypted with its public key.</a:t>
            </a:r>
          </a:p>
        </p:txBody>
      </p:sp>
      <p:pic>
        <p:nvPicPr>
          <p:cNvPr id="4" name="Picture 3"/>
          <p:cNvPicPr>
            <a:picLocks noChangeAspect="1"/>
          </p:cNvPicPr>
          <p:nvPr/>
        </p:nvPicPr>
        <p:blipFill>
          <a:blip r:embed="rId2"/>
          <a:stretch>
            <a:fillRect/>
          </a:stretch>
        </p:blipFill>
        <p:spPr>
          <a:xfrm>
            <a:off x="5217303" y="1576388"/>
            <a:ext cx="6136497" cy="4849812"/>
          </a:xfrm>
          <a:prstGeom prst="rect">
            <a:avLst/>
          </a:prstGeom>
        </p:spPr>
      </p:pic>
      <p:sp>
        <p:nvSpPr>
          <p:cNvPr id="5" name="Slide Number Placeholder 4"/>
          <p:cNvSpPr>
            <a:spLocks noGrp="1"/>
          </p:cNvSpPr>
          <p:nvPr>
            <p:ph type="sldNum" sz="quarter" idx="12"/>
          </p:nvPr>
        </p:nvSpPr>
        <p:spPr/>
        <p:txBody>
          <a:bodyPr/>
          <a:lstStyle/>
          <a:p>
            <a:fld id="{2147A394-642B-2B49-8619-699A6DD0CBD3}" type="slidenum">
              <a:rPr lang="en-US" smtClean="0"/>
              <a:t>19</a:t>
            </a:fld>
            <a:endParaRPr lang="en-US"/>
          </a:p>
        </p:txBody>
      </p:sp>
    </p:spTree>
    <p:extLst>
      <p:ext uri="{BB962C8B-B14F-4D97-AF65-F5344CB8AC3E}">
        <p14:creationId xmlns:p14="http://schemas.microsoft.com/office/powerpoint/2010/main" val="1337965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Define cryptography</a:t>
            </a:r>
          </a:p>
          <a:p>
            <a:r>
              <a:rPr lang="en-US" dirty="0" smtClean="0"/>
              <a:t>D</a:t>
            </a:r>
            <a:r>
              <a:rPr lang="en-US" dirty="0"/>
              <a:t>escribe hash, symmetric, and asymmetric cryptographic </a:t>
            </a:r>
            <a:r>
              <a:rPr lang="en-US" dirty="0" smtClean="0"/>
              <a:t>algorithms</a:t>
            </a:r>
          </a:p>
          <a:p>
            <a:r>
              <a:rPr lang="en-US" dirty="0"/>
              <a:t>List the various ways in which cryptography is used</a:t>
            </a:r>
          </a:p>
        </p:txBody>
      </p:sp>
      <p:sp>
        <p:nvSpPr>
          <p:cNvPr id="4" name="Slide Number Placeholder 3"/>
          <p:cNvSpPr>
            <a:spLocks noGrp="1"/>
          </p:cNvSpPr>
          <p:nvPr>
            <p:ph type="sldNum" sz="quarter" idx="12"/>
          </p:nvPr>
        </p:nvSpPr>
        <p:spPr/>
        <p:txBody>
          <a:bodyPr/>
          <a:lstStyle/>
          <a:p>
            <a:fld id="{2147A394-642B-2B49-8619-699A6DD0CBD3}" type="slidenum">
              <a:rPr lang="en-US" smtClean="0"/>
              <a:t>2</a:t>
            </a:fld>
            <a:endParaRPr lang="en-US"/>
          </a:p>
        </p:txBody>
      </p:sp>
    </p:spTree>
    <p:extLst>
      <p:ext uri="{BB962C8B-B14F-4D97-AF65-F5344CB8AC3E}">
        <p14:creationId xmlns:p14="http://schemas.microsoft.com/office/powerpoint/2010/main" val="228390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Asymmetric cryptographic algorithms</a:t>
            </a:r>
          </a:p>
        </p:txBody>
      </p:sp>
      <p:sp>
        <p:nvSpPr>
          <p:cNvPr id="3" name="Content Placeholder 2"/>
          <p:cNvSpPr>
            <a:spLocks noGrp="1"/>
          </p:cNvSpPr>
          <p:nvPr>
            <p:ph idx="1"/>
          </p:nvPr>
        </p:nvSpPr>
        <p:spPr/>
        <p:txBody>
          <a:bodyPr/>
          <a:lstStyle/>
          <a:p>
            <a:r>
              <a:rPr lang="en-US" dirty="0" smtClean="0"/>
              <a:t>Any one can use public key to encrypt a message and send it to a destination.</a:t>
            </a:r>
          </a:p>
          <a:p>
            <a:r>
              <a:rPr lang="en-US" dirty="0" smtClean="0"/>
              <a:t>How destination know that it comes from the right source?</a:t>
            </a:r>
          </a:p>
          <a:p>
            <a:r>
              <a:rPr lang="en-US" dirty="0" smtClean="0"/>
              <a:t>Digital signatures – an electronic verification of the sender.</a:t>
            </a:r>
          </a:p>
          <a:p>
            <a:r>
              <a:rPr lang="en-US" dirty="0" smtClean="0"/>
              <a:t>A digital signature can do the following:</a:t>
            </a:r>
          </a:p>
          <a:p>
            <a:pPr lvl="1"/>
            <a:r>
              <a:rPr lang="en-US" dirty="0" smtClean="0"/>
              <a:t>Verify the sender</a:t>
            </a:r>
          </a:p>
          <a:p>
            <a:pPr lvl="1"/>
            <a:r>
              <a:rPr lang="en-US" dirty="0" smtClean="0"/>
              <a:t>Prevent the sender from disowning the message</a:t>
            </a:r>
          </a:p>
          <a:p>
            <a:pPr lvl="1"/>
            <a:r>
              <a:rPr lang="en-US" dirty="0" smtClean="0"/>
              <a:t>Prove the integrity of the message</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20</a:t>
            </a:fld>
            <a:endParaRPr lang="en-US"/>
          </a:p>
        </p:txBody>
      </p:sp>
    </p:spTree>
    <p:extLst>
      <p:ext uri="{BB962C8B-B14F-4D97-AF65-F5344CB8AC3E}">
        <p14:creationId xmlns:p14="http://schemas.microsoft.com/office/powerpoint/2010/main" val="877159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43008" y="206444"/>
            <a:ext cx="7867812" cy="5697819"/>
          </a:xfrm>
          <a:prstGeom prst="rect">
            <a:avLst/>
          </a:prstGeom>
        </p:spPr>
      </p:pic>
      <p:sp>
        <p:nvSpPr>
          <p:cNvPr id="6" name="TextBox 5"/>
          <p:cNvSpPr txBox="1"/>
          <p:nvPr/>
        </p:nvSpPr>
        <p:spPr>
          <a:xfrm>
            <a:off x="3723860" y="6202017"/>
            <a:ext cx="1706108" cy="369332"/>
          </a:xfrm>
          <a:prstGeom prst="rect">
            <a:avLst/>
          </a:prstGeom>
          <a:noFill/>
        </p:spPr>
        <p:txBody>
          <a:bodyPr wrap="none" rtlCol="0">
            <a:spAutoFit/>
          </a:bodyPr>
          <a:lstStyle/>
          <a:p>
            <a:r>
              <a:rPr lang="en-US" dirty="0" smtClean="0"/>
              <a:t>Digital signature</a:t>
            </a:r>
            <a:endParaRPr lang="en-US" dirty="0"/>
          </a:p>
        </p:txBody>
      </p:sp>
      <p:sp>
        <p:nvSpPr>
          <p:cNvPr id="7" name="Rectangle 6"/>
          <p:cNvSpPr/>
          <p:nvPr/>
        </p:nvSpPr>
        <p:spPr>
          <a:xfrm>
            <a:off x="8918713" y="1728906"/>
            <a:ext cx="2928730" cy="2308324"/>
          </a:xfrm>
          <a:prstGeom prst="rect">
            <a:avLst/>
          </a:prstGeom>
        </p:spPr>
        <p:txBody>
          <a:bodyPr wrap="square">
            <a:spAutoFit/>
          </a:bodyPr>
          <a:lstStyle/>
          <a:p>
            <a:r>
              <a:rPr lang="en-US">
                <a:solidFill>
                  <a:srgbClr val="333333"/>
                </a:solidFill>
                <a:latin typeface="Georgia" charset="0"/>
              </a:rPr>
              <a:t>Using a digital signature does not encrypt the message itself. </a:t>
            </a:r>
            <a:r>
              <a:rPr lang="en-US" dirty="0">
                <a:solidFill>
                  <a:srgbClr val="333333"/>
                </a:solidFill>
                <a:latin typeface="Georgia" charset="0"/>
              </a:rPr>
              <a:t>In the example, if Bob wanted to ensure the privacy of the message, he also would have to encrypt it using Alice’s public key.</a:t>
            </a:r>
            <a:endParaRPr lang="en-US" dirty="0"/>
          </a:p>
        </p:txBody>
      </p:sp>
      <p:sp>
        <p:nvSpPr>
          <p:cNvPr id="2" name="Slide Number Placeholder 1"/>
          <p:cNvSpPr>
            <a:spLocks noGrp="1"/>
          </p:cNvSpPr>
          <p:nvPr>
            <p:ph type="sldNum" sz="quarter" idx="12"/>
          </p:nvPr>
        </p:nvSpPr>
        <p:spPr/>
        <p:txBody>
          <a:bodyPr/>
          <a:lstStyle/>
          <a:p>
            <a:fld id="{2147A394-642B-2B49-8619-699A6DD0CBD3}" type="slidenum">
              <a:rPr lang="en-US" smtClean="0"/>
              <a:t>21</a:t>
            </a:fld>
            <a:endParaRPr lang="en-US"/>
          </a:p>
        </p:txBody>
      </p:sp>
    </p:spTree>
    <p:extLst>
      <p:ext uri="{BB962C8B-B14F-4D97-AF65-F5344CB8AC3E}">
        <p14:creationId xmlns:p14="http://schemas.microsoft.com/office/powerpoint/2010/main" val="2092686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Asymmetric cryptographic algorithms</a:t>
            </a:r>
          </a:p>
        </p:txBody>
      </p:sp>
      <p:sp>
        <p:nvSpPr>
          <p:cNvPr id="3" name="Content Placeholder 2"/>
          <p:cNvSpPr>
            <a:spLocks noGrp="1"/>
          </p:cNvSpPr>
          <p:nvPr>
            <p:ph idx="1"/>
          </p:nvPr>
        </p:nvSpPr>
        <p:spPr/>
        <p:txBody>
          <a:bodyPr/>
          <a:lstStyle/>
          <a:p>
            <a:r>
              <a:rPr lang="en-US" dirty="0" smtClean="0"/>
              <a:t>RSA - The </a:t>
            </a:r>
            <a:r>
              <a:rPr lang="en-US" dirty="0"/>
              <a:t>asymmetric algorithm </a:t>
            </a:r>
            <a:r>
              <a:rPr lang="en-US" b="1" dirty="0"/>
              <a:t>RSA</a:t>
            </a:r>
            <a:r>
              <a:rPr lang="en-US" dirty="0"/>
              <a:t> was published in 1977 and patented by MIT in 1983. RSA is the most common asymmetric cryptography algorithm and is the basis for several products</a:t>
            </a:r>
            <a:r>
              <a:rPr lang="en-US" dirty="0" smtClean="0"/>
              <a:t>.</a:t>
            </a:r>
          </a:p>
          <a:p>
            <a:r>
              <a:rPr lang="en-US" dirty="0"/>
              <a:t>RSA stands for the last names of its three developers, Ron </a:t>
            </a:r>
            <a:r>
              <a:rPr lang="en-US" dirty="0" err="1"/>
              <a:t>Rivest</a:t>
            </a:r>
            <a:r>
              <a:rPr lang="en-US" dirty="0"/>
              <a:t>, </a:t>
            </a:r>
            <a:r>
              <a:rPr lang="en-US" dirty="0" err="1"/>
              <a:t>Adi</a:t>
            </a:r>
            <a:r>
              <a:rPr lang="en-US" dirty="0"/>
              <a:t> Shamir, and Leonard </a:t>
            </a:r>
            <a:r>
              <a:rPr lang="en-US" dirty="0" err="1"/>
              <a:t>Adleman</a:t>
            </a:r>
            <a:r>
              <a:rPr lang="en-US" dirty="0" smtClean="0"/>
              <a:t>.</a:t>
            </a:r>
          </a:p>
          <a:p>
            <a:r>
              <a:rPr lang="en-US" dirty="0"/>
              <a:t>RSA is slower than other algorithms. DES is approximately 100 times faster than RSA in software and between 1000 and 10,000 times as fast in hardware.</a:t>
            </a:r>
            <a:endParaRPr lang="en-US" dirty="0" smtClean="0"/>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22</a:t>
            </a:fld>
            <a:endParaRPr lang="en-US"/>
          </a:p>
        </p:txBody>
      </p:sp>
    </p:spTree>
    <p:extLst>
      <p:ext uri="{BB962C8B-B14F-4D97-AF65-F5344CB8AC3E}">
        <p14:creationId xmlns:p14="http://schemas.microsoft.com/office/powerpoint/2010/main" val="289675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Asymmetric cryptographic algorithms</a:t>
            </a:r>
          </a:p>
        </p:txBody>
      </p:sp>
      <p:sp>
        <p:nvSpPr>
          <p:cNvPr id="3" name="Content Placeholder 2"/>
          <p:cNvSpPr>
            <a:spLocks noGrp="1"/>
          </p:cNvSpPr>
          <p:nvPr>
            <p:ph idx="1"/>
          </p:nvPr>
        </p:nvSpPr>
        <p:spPr/>
        <p:txBody>
          <a:bodyPr/>
          <a:lstStyle/>
          <a:p>
            <a:r>
              <a:rPr lang="en-US" dirty="0"/>
              <a:t>The RSA algorithm multiplies two large prime numbers (a prime number is a number divisible only by itself and 1), </a:t>
            </a:r>
            <a:r>
              <a:rPr lang="en-US" i="1" dirty="0"/>
              <a:t>p</a:t>
            </a:r>
            <a:r>
              <a:rPr lang="en-US" dirty="0"/>
              <a:t> </a:t>
            </a:r>
            <a:r>
              <a:rPr lang="en-US" dirty="0" err="1"/>
              <a:t>and</a:t>
            </a:r>
            <a:r>
              <a:rPr lang="en-US" i="1" dirty="0" err="1"/>
              <a:t>q</a:t>
            </a:r>
            <a:r>
              <a:rPr lang="en-US" dirty="0"/>
              <a:t>, to compute their product (</a:t>
            </a:r>
            <a:r>
              <a:rPr lang="en-US" i="1" dirty="0"/>
              <a:t>n = </a:t>
            </a:r>
            <a:r>
              <a:rPr lang="en-US" i="1" dirty="0" err="1"/>
              <a:t>pq</a:t>
            </a:r>
            <a:r>
              <a:rPr lang="en-US" dirty="0"/>
              <a:t>). Next, a number </a:t>
            </a:r>
            <a:r>
              <a:rPr lang="en-US" i="1" dirty="0"/>
              <a:t>e</a:t>
            </a:r>
            <a:r>
              <a:rPr lang="en-US" dirty="0"/>
              <a:t> is chosen that is less than </a:t>
            </a:r>
            <a:r>
              <a:rPr lang="en-US" i="1" dirty="0"/>
              <a:t>n</a:t>
            </a:r>
            <a:r>
              <a:rPr lang="en-US" dirty="0"/>
              <a:t> and a prime factor to (</a:t>
            </a:r>
            <a:r>
              <a:rPr lang="en-US" i="1" dirty="0"/>
              <a:t>p</a:t>
            </a:r>
            <a:r>
              <a:rPr lang="en-US" dirty="0"/>
              <a:t> ‐ 1)(</a:t>
            </a:r>
            <a:r>
              <a:rPr lang="en-US" i="1" dirty="0"/>
              <a:t>q</a:t>
            </a:r>
            <a:r>
              <a:rPr lang="en-US" dirty="0"/>
              <a:t> ‐ 1). Another number </a:t>
            </a:r>
            <a:r>
              <a:rPr lang="en-US" i="1" dirty="0"/>
              <a:t>d</a:t>
            </a:r>
            <a:r>
              <a:rPr lang="en-US" dirty="0"/>
              <a:t> is determined, so that (</a:t>
            </a:r>
            <a:r>
              <a:rPr lang="en-US" i="1" dirty="0" err="1"/>
              <a:t>ed</a:t>
            </a:r>
            <a:r>
              <a:rPr lang="en-US" dirty="0"/>
              <a:t> ‐ 1) is divisible by (</a:t>
            </a:r>
            <a:r>
              <a:rPr lang="en-US" i="1" dirty="0"/>
              <a:t>p</a:t>
            </a:r>
            <a:r>
              <a:rPr lang="en-US" dirty="0"/>
              <a:t> ‐ 1) (</a:t>
            </a:r>
            <a:r>
              <a:rPr lang="en-US" i="1" dirty="0"/>
              <a:t>q</a:t>
            </a:r>
            <a:r>
              <a:rPr lang="en-US" dirty="0"/>
              <a:t> ‐ 1). The values of </a:t>
            </a:r>
            <a:r>
              <a:rPr lang="en-US" i="1" dirty="0"/>
              <a:t>e</a:t>
            </a:r>
            <a:r>
              <a:rPr lang="en-US" dirty="0"/>
              <a:t> and </a:t>
            </a:r>
            <a:r>
              <a:rPr lang="en-US" i="1" dirty="0"/>
              <a:t>d</a:t>
            </a:r>
            <a:r>
              <a:rPr lang="en-US" dirty="0"/>
              <a:t> are the public and private exponents. The public key is the pair (</a:t>
            </a:r>
            <a:r>
              <a:rPr lang="en-US" i="1" dirty="0" err="1"/>
              <a:t>n,e</a:t>
            </a:r>
            <a:r>
              <a:rPr lang="en-US" dirty="0"/>
              <a:t>) while the private key is (</a:t>
            </a:r>
            <a:r>
              <a:rPr lang="en-US" i="1" dirty="0" err="1"/>
              <a:t>n,d</a:t>
            </a:r>
            <a:r>
              <a:rPr lang="en-US" dirty="0"/>
              <a:t>). The numbers </a:t>
            </a:r>
            <a:r>
              <a:rPr lang="en-US" i="1" dirty="0"/>
              <a:t>p</a:t>
            </a:r>
            <a:r>
              <a:rPr lang="en-US" dirty="0"/>
              <a:t> and </a:t>
            </a:r>
            <a:r>
              <a:rPr lang="en-US" i="1" dirty="0"/>
              <a:t>q</a:t>
            </a:r>
            <a:r>
              <a:rPr lang="en-US" dirty="0"/>
              <a:t> can be discarded.</a:t>
            </a:r>
          </a:p>
        </p:txBody>
      </p:sp>
      <p:sp>
        <p:nvSpPr>
          <p:cNvPr id="4" name="Slide Number Placeholder 3"/>
          <p:cNvSpPr>
            <a:spLocks noGrp="1"/>
          </p:cNvSpPr>
          <p:nvPr>
            <p:ph type="sldNum" sz="quarter" idx="12"/>
          </p:nvPr>
        </p:nvSpPr>
        <p:spPr/>
        <p:txBody>
          <a:bodyPr/>
          <a:lstStyle/>
          <a:p>
            <a:fld id="{2147A394-642B-2B49-8619-699A6DD0CBD3}" type="slidenum">
              <a:rPr lang="en-US" smtClean="0"/>
              <a:t>23</a:t>
            </a:fld>
            <a:endParaRPr lang="en-US"/>
          </a:p>
        </p:txBody>
      </p:sp>
    </p:spTree>
    <p:extLst>
      <p:ext uri="{BB962C8B-B14F-4D97-AF65-F5344CB8AC3E}">
        <p14:creationId xmlns:p14="http://schemas.microsoft.com/office/powerpoint/2010/main" val="225406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Asymmetric cryptographic algorithms</a:t>
            </a:r>
          </a:p>
        </p:txBody>
      </p:sp>
      <p:sp>
        <p:nvSpPr>
          <p:cNvPr id="3" name="Content Placeholder 2"/>
          <p:cNvSpPr>
            <a:spLocks noGrp="1"/>
          </p:cNvSpPr>
          <p:nvPr>
            <p:ph idx="1"/>
          </p:nvPr>
        </p:nvSpPr>
        <p:spPr/>
        <p:txBody>
          <a:bodyPr/>
          <a:lstStyle/>
          <a:p>
            <a:r>
              <a:rPr lang="en-US" dirty="0" smtClean="0"/>
              <a:t>Select </a:t>
            </a:r>
            <a:r>
              <a:rPr lang="en-US" dirty="0"/>
              <a:t>two prime numbers, </a:t>
            </a:r>
            <a:r>
              <a:rPr lang="en-US" i="1" dirty="0"/>
              <a:t>p</a:t>
            </a:r>
            <a:r>
              <a:rPr lang="en-US" dirty="0"/>
              <a:t> and </a:t>
            </a:r>
            <a:r>
              <a:rPr lang="en-US" i="1" dirty="0"/>
              <a:t>q</a:t>
            </a:r>
            <a:r>
              <a:rPr lang="en-US" dirty="0"/>
              <a:t> (in this example </a:t>
            </a:r>
            <a:r>
              <a:rPr lang="en-US" i="1" dirty="0"/>
              <a:t>p</a:t>
            </a:r>
            <a:r>
              <a:rPr lang="en-US" dirty="0"/>
              <a:t> = 7 and </a:t>
            </a:r>
            <a:r>
              <a:rPr lang="en-US" i="1" dirty="0"/>
              <a:t>q</a:t>
            </a:r>
            <a:r>
              <a:rPr lang="en-US" dirty="0"/>
              <a:t> = </a:t>
            </a:r>
            <a:r>
              <a:rPr lang="en-US" dirty="0" smtClean="0"/>
              <a:t>19)</a:t>
            </a:r>
          </a:p>
          <a:p>
            <a:r>
              <a:rPr lang="en-US" dirty="0" smtClean="0"/>
              <a:t>Multiply</a:t>
            </a:r>
            <a:r>
              <a:rPr lang="en-US" dirty="0"/>
              <a:t> </a:t>
            </a:r>
            <a:r>
              <a:rPr lang="en-US" i="1" dirty="0"/>
              <a:t>p</a:t>
            </a:r>
            <a:r>
              <a:rPr lang="en-US" dirty="0"/>
              <a:t> and </a:t>
            </a:r>
            <a:r>
              <a:rPr lang="en-US" i="1" dirty="0"/>
              <a:t>q</a:t>
            </a:r>
            <a:r>
              <a:rPr lang="en-US" dirty="0"/>
              <a:t> together to create </a:t>
            </a:r>
            <a:r>
              <a:rPr lang="en-US" i="1" dirty="0"/>
              <a:t>n</a:t>
            </a:r>
            <a:r>
              <a:rPr lang="en-US" dirty="0"/>
              <a:t>(7 * 19 = 133)</a:t>
            </a:r>
          </a:p>
          <a:p>
            <a:r>
              <a:rPr lang="en-US" dirty="0" smtClean="0"/>
              <a:t>Calculate</a:t>
            </a:r>
            <a:r>
              <a:rPr lang="en-US" dirty="0"/>
              <a:t> </a:t>
            </a:r>
            <a:r>
              <a:rPr lang="en-US" i="1" dirty="0"/>
              <a:t>m</a:t>
            </a:r>
            <a:r>
              <a:rPr lang="en-US" dirty="0"/>
              <a:t> as </a:t>
            </a:r>
            <a:r>
              <a:rPr lang="en-US" i="1" dirty="0"/>
              <a:t>p</a:t>
            </a:r>
            <a:r>
              <a:rPr lang="en-US" dirty="0"/>
              <a:t> ‐ 1 * </a:t>
            </a:r>
            <a:r>
              <a:rPr lang="en-US" i="1" dirty="0"/>
              <a:t>q</a:t>
            </a:r>
            <a:r>
              <a:rPr lang="en-US" dirty="0"/>
              <a:t> ‐ 1 ([7 ‐ 1] * [19 ‐ 1] or 6 * 18 = 108)</a:t>
            </a:r>
          </a:p>
          <a:p>
            <a:r>
              <a:rPr lang="en-US" dirty="0" smtClean="0"/>
              <a:t>Find </a:t>
            </a:r>
            <a:r>
              <a:rPr lang="en-US" dirty="0"/>
              <a:t>a number </a:t>
            </a:r>
            <a:r>
              <a:rPr lang="en-US" i="1" dirty="0"/>
              <a:t>e</a:t>
            </a:r>
            <a:r>
              <a:rPr lang="en-US" dirty="0"/>
              <a:t> so that it and </a:t>
            </a:r>
            <a:r>
              <a:rPr lang="en-US" i="1" dirty="0"/>
              <a:t>m</a:t>
            </a:r>
            <a:r>
              <a:rPr lang="en-US" dirty="0"/>
              <a:t> have no common positive divisor other than 1(e = 5)</a:t>
            </a:r>
          </a:p>
          <a:p>
            <a:r>
              <a:rPr lang="en-US" dirty="0" smtClean="0"/>
              <a:t>Find </a:t>
            </a:r>
            <a:r>
              <a:rPr lang="en-US" dirty="0"/>
              <a:t>a number </a:t>
            </a:r>
            <a:r>
              <a:rPr lang="en-US" i="1" dirty="0"/>
              <a:t>d</a:t>
            </a:r>
            <a:r>
              <a:rPr lang="en-US" dirty="0"/>
              <a:t> so that </a:t>
            </a:r>
            <a:r>
              <a:rPr lang="en-US" i="1" dirty="0"/>
              <a:t>d</a:t>
            </a:r>
            <a:r>
              <a:rPr lang="en-US" dirty="0"/>
              <a:t> = (1 + </a:t>
            </a:r>
            <a:r>
              <a:rPr lang="en-US" i="1" dirty="0"/>
              <a:t>n * m</a:t>
            </a:r>
            <a:r>
              <a:rPr lang="en-US" dirty="0"/>
              <a:t>)/</a:t>
            </a:r>
            <a:r>
              <a:rPr lang="en-US" i="1" dirty="0"/>
              <a:t>e</a:t>
            </a:r>
            <a:r>
              <a:rPr lang="en-US" dirty="0"/>
              <a:t> or ([1 + 133 * 108]/5 or 14,364/5 = 2875)</a:t>
            </a:r>
          </a:p>
          <a:p>
            <a:r>
              <a:rPr lang="en-US" dirty="0"/>
              <a:t>For this example, the public key </a:t>
            </a:r>
            <a:r>
              <a:rPr lang="en-US" i="1" dirty="0"/>
              <a:t>n</a:t>
            </a:r>
            <a:r>
              <a:rPr lang="en-US" dirty="0"/>
              <a:t> is 133 and </a:t>
            </a:r>
            <a:r>
              <a:rPr lang="en-US" i="1" dirty="0"/>
              <a:t>e</a:t>
            </a:r>
            <a:r>
              <a:rPr lang="en-US" dirty="0"/>
              <a:t> is 5, while for the private key </a:t>
            </a:r>
            <a:r>
              <a:rPr lang="en-US" i="1" dirty="0"/>
              <a:t>n</a:t>
            </a:r>
            <a:r>
              <a:rPr lang="en-US" dirty="0"/>
              <a:t> is 133 and </a:t>
            </a:r>
            <a:r>
              <a:rPr lang="en-US" i="1" dirty="0"/>
              <a:t>d</a:t>
            </a:r>
            <a:r>
              <a:rPr lang="en-US" dirty="0"/>
              <a:t> is 2873.</a:t>
            </a:r>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24</a:t>
            </a:fld>
            <a:endParaRPr lang="en-US"/>
          </a:p>
        </p:txBody>
      </p:sp>
    </p:spTree>
    <p:extLst>
      <p:ext uri="{BB962C8B-B14F-4D97-AF65-F5344CB8AC3E}">
        <p14:creationId xmlns:p14="http://schemas.microsoft.com/office/powerpoint/2010/main" val="246665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Asymmetric cryptographic algorithms</a:t>
            </a:r>
          </a:p>
        </p:txBody>
      </p:sp>
      <p:sp>
        <p:nvSpPr>
          <p:cNvPr id="3" name="Content Placeholder 2"/>
          <p:cNvSpPr>
            <a:spLocks noGrp="1"/>
          </p:cNvSpPr>
          <p:nvPr>
            <p:ph idx="1"/>
          </p:nvPr>
        </p:nvSpPr>
        <p:spPr/>
        <p:txBody>
          <a:bodyPr>
            <a:normAutofit fontScale="92500" lnSpcReduction="10000"/>
          </a:bodyPr>
          <a:lstStyle/>
          <a:p>
            <a:r>
              <a:rPr lang="en-US" dirty="0"/>
              <a:t>Elliptic curve cryptography (ECC) was first proposed in the mid-1980s. Instead of using large prime numbers as with RSA, elliptic curve cryptography uses sloping curves</a:t>
            </a:r>
            <a:r>
              <a:rPr lang="en-US" dirty="0" smtClean="0"/>
              <a:t>.</a:t>
            </a:r>
          </a:p>
          <a:p>
            <a:r>
              <a:rPr lang="en-US" dirty="0"/>
              <a:t>An elliptic curve is a function drawn on an </a:t>
            </a:r>
            <a:r>
              <a:rPr lang="en-US" i="1" dirty="0"/>
              <a:t>X-Y</a:t>
            </a:r>
            <a:r>
              <a:rPr lang="en-US" dirty="0"/>
              <a:t> axis as a gently curved line</a:t>
            </a:r>
            <a:r>
              <a:rPr lang="en-US" dirty="0" smtClean="0"/>
              <a:t>.</a:t>
            </a:r>
          </a:p>
          <a:p>
            <a:r>
              <a:rPr lang="en-US" dirty="0"/>
              <a:t>By adding the values of two points on the curve, a third point on the curve can be derived, of which the inverse is </a:t>
            </a:r>
            <a:r>
              <a:rPr lang="en-US" dirty="0" smtClean="0"/>
              <a:t>used.</a:t>
            </a:r>
          </a:p>
          <a:p>
            <a:r>
              <a:rPr lang="en-US" dirty="0"/>
              <a:t>With ECC, users share one elliptic curve and one point on the curve. </a:t>
            </a:r>
            <a:endParaRPr lang="en-US" dirty="0" smtClean="0"/>
          </a:p>
          <a:p>
            <a:r>
              <a:rPr lang="en-US" dirty="0"/>
              <a:t>One user chooses a secret random number and computes a public key based on a point on the curve; the other user does the same</a:t>
            </a:r>
            <a:r>
              <a:rPr lang="en-US" dirty="0" smtClean="0"/>
              <a:t>.</a:t>
            </a:r>
          </a:p>
          <a:p>
            <a:r>
              <a:rPr lang="en-US" dirty="0"/>
              <a:t>They can now exchange messages because the shared public keys can generate a private key on an elliptic curve.</a:t>
            </a:r>
          </a:p>
        </p:txBody>
      </p:sp>
      <p:sp>
        <p:nvSpPr>
          <p:cNvPr id="4" name="Slide Number Placeholder 3"/>
          <p:cNvSpPr>
            <a:spLocks noGrp="1"/>
          </p:cNvSpPr>
          <p:nvPr>
            <p:ph type="sldNum" sz="quarter" idx="12"/>
          </p:nvPr>
        </p:nvSpPr>
        <p:spPr/>
        <p:txBody>
          <a:bodyPr/>
          <a:lstStyle/>
          <a:p>
            <a:fld id="{2147A394-642B-2B49-8619-699A6DD0CBD3}" type="slidenum">
              <a:rPr lang="en-US" smtClean="0"/>
              <a:t>25</a:t>
            </a:fld>
            <a:endParaRPr lang="en-US"/>
          </a:p>
        </p:txBody>
      </p:sp>
    </p:spTree>
    <p:extLst>
      <p:ext uri="{BB962C8B-B14F-4D97-AF65-F5344CB8AC3E}">
        <p14:creationId xmlns:p14="http://schemas.microsoft.com/office/powerpoint/2010/main" val="1060493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0" y="288373"/>
            <a:ext cx="7689875" cy="5147255"/>
          </a:xfrm>
          <a:prstGeom prst="rect">
            <a:avLst/>
          </a:prstGeom>
        </p:spPr>
      </p:pic>
      <p:sp>
        <p:nvSpPr>
          <p:cNvPr id="6" name="TextBox 5"/>
          <p:cNvSpPr txBox="1"/>
          <p:nvPr/>
        </p:nvSpPr>
        <p:spPr>
          <a:xfrm>
            <a:off x="1834117" y="5711686"/>
            <a:ext cx="3219279" cy="369332"/>
          </a:xfrm>
          <a:prstGeom prst="rect">
            <a:avLst/>
          </a:prstGeom>
          <a:noFill/>
        </p:spPr>
        <p:txBody>
          <a:bodyPr wrap="none" rtlCol="0">
            <a:spAutoFit/>
          </a:bodyPr>
          <a:lstStyle/>
          <a:p>
            <a:r>
              <a:rPr lang="en-US" smtClean="0"/>
              <a:t>Elliptic curve cryptography (ECC)</a:t>
            </a:r>
            <a:endParaRPr lang="en-US" dirty="0"/>
          </a:p>
        </p:txBody>
      </p:sp>
      <p:sp>
        <p:nvSpPr>
          <p:cNvPr id="7" name="Rectangle 6"/>
          <p:cNvSpPr/>
          <p:nvPr/>
        </p:nvSpPr>
        <p:spPr>
          <a:xfrm>
            <a:off x="7809144" y="448707"/>
            <a:ext cx="4223829" cy="5632311"/>
          </a:xfrm>
          <a:prstGeom prst="rect">
            <a:avLst/>
          </a:prstGeom>
        </p:spPr>
        <p:txBody>
          <a:bodyPr wrap="square">
            <a:spAutoFit/>
          </a:bodyPr>
          <a:lstStyle/>
          <a:p>
            <a:r>
              <a:rPr lang="en-US" sz="2400" dirty="0">
                <a:solidFill>
                  <a:srgbClr val="333333"/>
                </a:solidFill>
                <a:latin typeface="Georgia" charset="0"/>
              </a:rPr>
              <a:t>ECC is considered as an alternative for prime-number-based asymmetric cryptography for mobile and wireless devices. Because mobile devices are limited in terms of computing power due to their smaller size, ECC offers security that is comparable to other asymmetric cryptography but with smaller key sizes. This can result in faster computations and lower power consumption.</a:t>
            </a:r>
            <a:endParaRPr lang="en-US" sz="2400" dirty="0"/>
          </a:p>
        </p:txBody>
      </p:sp>
      <p:sp>
        <p:nvSpPr>
          <p:cNvPr id="2" name="Slide Number Placeholder 1"/>
          <p:cNvSpPr>
            <a:spLocks noGrp="1"/>
          </p:cNvSpPr>
          <p:nvPr>
            <p:ph type="sldNum" sz="quarter" idx="12"/>
          </p:nvPr>
        </p:nvSpPr>
        <p:spPr/>
        <p:txBody>
          <a:bodyPr/>
          <a:lstStyle/>
          <a:p>
            <a:fld id="{2147A394-642B-2B49-8619-699A6DD0CBD3}" type="slidenum">
              <a:rPr lang="en-US" smtClean="0"/>
              <a:t>26</a:t>
            </a:fld>
            <a:endParaRPr lang="en-US"/>
          </a:p>
        </p:txBody>
      </p:sp>
    </p:spTree>
    <p:extLst>
      <p:ext uri="{BB962C8B-B14F-4D97-AF65-F5344CB8AC3E}">
        <p14:creationId xmlns:p14="http://schemas.microsoft.com/office/powerpoint/2010/main" val="1750627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Asymmetric cryptographic algorithms</a:t>
            </a:r>
          </a:p>
        </p:txBody>
      </p:sp>
      <p:sp>
        <p:nvSpPr>
          <p:cNvPr id="3" name="Content Placeholder 2"/>
          <p:cNvSpPr>
            <a:spLocks noGrp="1"/>
          </p:cNvSpPr>
          <p:nvPr>
            <p:ph idx="1"/>
          </p:nvPr>
        </p:nvSpPr>
        <p:spPr/>
        <p:txBody>
          <a:bodyPr>
            <a:normAutofit fontScale="92500" lnSpcReduction="10000"/>
          </a:bodyPr>
          <a:lstStyle/>
          <a:p>
            <a:r>
              <a:rPr lang="en-US" dirty="0"/>
              <a:t>Quantum cryptography attempts to use the unusual and unique behavior of microscopic objects to enable users to securely develop and share keys as well as to detect eavesdropping. Research in quantum cryptography started in the late 1960s with the first proposed techniques appearing in 1984</a:t>
            </a:r>
            <a:r>
              <a:rPr lang="en-US" dirty="0" smtClean="0"/>
              <a:t>.</a:t>
            </a:r>
          </a:p>
          <a:p>
            <a:r>
              <a:rPr lang="en-US" dirty="0"/>
              <a:t>Quantum cryptography is not the same as quantum computing, yet both may impact the future of cryptography. A quantum computer is fundamentally different from a classical computer and can factor numbers very quickly, which could be used to crack the keys in symmetric and asymmetric cryptography. However, because quantum cryptography does not depend on difficult mathematical problems for its security, it is not threatened by the development of quantum computers.</a:t>
            </a:r>
          </a:p>
        </p:txBody>
      </p:sp>
      <p:sp>
        <p:nvSpPr>
          <p:cNvPr id="4" name="Slide Number Placeholder 3"/>
          <p:cNvSpPr>
            <a:spLocks noGrp="1"/>
          </p:cNvSpPr>
          <p:nvPr>
            <p:ph type="sldNum" sz="quarter" idx="12"/>
          </p:nvPr>
        </p:nvSpPr>
        <p:spPr/>
        <p:txBody>
          <a:bodyPr/>
          <a:lstStyle/>
          <a:p>
            <a:fld id="{2147A394-642B-2B49-8619-699A6DD0CBD3}" type="slidenum">
              <a:rPr lang="en-US" smtClean="0"/>
              <a:t>27</a:t>
            </a:fld>
            <a:endParaRPr lang="en-US"/>
          </a:p>
        </p:txBody>
      </p:sp>
    </p:spTree>
    <p:extLst>
      <p:ext uri="{BB962C8B-B14F-4D97-AF65-F5344CB8AC3E}">
        <p14:creationId xmlns:p14="http://schemas.microsoft.com/office/powerpoint/2010/main" val="127365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Asymmetric cryptographic algorithms</a:t>
            </a:r>
          </a:p>
        </p:txBody>
      </p:sp>
      <p:sp>
        <p:nvSpPr>
          <p:cNvPr id="3" name="Content Placeholder 2"/>
          <p:cNvSpPr>
            <a:spLocks noGrp="1"/>
          </p:cNvSpPr>
          <p:nvPr>
            <p:ph idx="1"/>
          </p:nvPr>
        </p:nvSpPr>
        <p:spPr/>
        <p:txBody>
          <a:bodyPr>
            <a:normAutofit lnSpcReduction="10000"/>
          </a:bodyPr>
          <a:lstStyle/>
          <a:p>
            <a:r>
              <a:rPr lang="en-US" dirty="0" smtClean="0"/>
              <a:t>Quantum </a:t>
            </a:r>
            <a:r>
              <a:rPr lang="en-US" dirty="0"/>
              <a:t>cryptography exploits the properties of microscopic objects such as photons. A possible scenario for quantum cryptography is as follows</a:t>
            </a:r>
            <a:r>
              <a:rPr lang="en-US" dirty="0" smtClean="0"/>
              <a:t>:</a:t>
            </a:r>
          </a:p>
          <a:p>
            <a:pPr lvl="1"/>
            <a:r>
              <a:rPr lang="en-US" dirty="0"/>
              <a:t>Using a special device, Alice observes photons randomly that have specific circular, diagonal, or other types of polarizations. She records the polarization of </a:t>
            </a:r>
            <a:r>
              <a:rPr lang="en-US" dirty="0" smtClean="0"/>
              <a:t>each </a:t>
            </a:r>
            <a:r>
              <a:rPr lang="en-US" dirty="0"/>
              <a:t>photon and sends them to Bob</a:t>
            </a:r>
            <a:r>
              <a:rPr lang="en-US" dirty="0" smtClean="0"/>
              <a:t>.</a:t>
            </a:r>
          </a:p>
          <a:p>
            <a:pPr lvl="1"/>
            <a:r>
              <a:rPr lang="en-US" dirty="0"/>
              <a:t>When Bob receives the photons, he randomly measures the polarization of each and records it</a:t>
            </a:r>
            <a:r>
              <a:rPr lang="en-US" dirty="0" smtClean="0"/>
              <a:t>.</a:t>
            </a:r>
          </a:p>
          <a:p>
            <a:pPr lvl="1"/>
            <a:r>
              <a:rPr lang="en-US" dirty="0"/>
              <a:t>Bob then tells Alice publicly what his measurements types were, but not the results of the measurements</a:t>
            </a:r>
            <a:r>
              <a:rPr lang="en-US" dirty="0" smtClean="0"/>
              <a:t>.</a:t>
            </a:r>
          </a:p>
          <a:p>
            <a:pPr lvl="1"/>
            <a:r>
              <a:rPr lang="en-US" dirty="0"/>
              <a:t>Alice responds by telling Bob which measurement types were correct. Alice and Bob then convert the correct types to a string of bits that forms their secret key.</a:t>
            </a:r>
            <a:endParaRPr lang="en-US" dirty="0" smtClean="0"/>
          </a:p>
        </p:txBody>
      </p:sp>
      <p:sp>
        <p:nvSpPr>
          <p:cNvPr id="4" name="Slide Number Placeholder 3"/>
          <p:cNvSpPr>
            <a:spLocks noGrp="1"/>
          </p:cNvSpPr>
          <p:nvPr>
            <p:ph type="sldNum" sz="quarter" idx="12"/>
          </p:nvPr>
        </p:nvSpPr>
        <p:spPr/>
        <p:txBody>
          <a:bodyPr/>
          <a:lstStyle/>
          <a:p>
            <a:fld id="{2147A394-642B-2B49-8619-699A6DD0CBD3}" type="slidenum">
              <a:rPr lang="en-US" smtClean="0"/>
              <a:t>28</a:t>
            </a:fld>
            <a:endParaRPr lang="en-US"/>
          </a:p>
        </p:txBody>
      </p:sp>
    </p:spTree>
    <p:extLst>
      <p:ext uri="{BB962C8B-B14F-4D97-AF65-F5344CB8AC3E}">
        <p14:creationId xmlns:p14="http://schemas.microsoft.com/office/powerpoint/2010/main" val="1733103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exchange</a:t>
            </a:r>
            <a:endParaRPr lang="en-US" dirty="0"/>
          </a:p>
        </p:txBody>
      </p:sp>
      <p:sp>
        <p:nvSpPr>
          <p:cNvPr id="3" name="Content Placeholder 2"/>
          <p:cNvSpPr>
            <a:spLocks noGrp="1"/>
          </p:cNvSpPr>
          <p:nvPr>
            <p:ph idx="1"/>
          </p:nvPr>
        </p:nvSpPr>
        <p:spPr/>
        <p:txBody>
          <a:bodyPr>
            <a:normAutofit/>
          </a:bodyPr>
          <a:lstStyle/>
          <a:p>
            <a:r>
              <a:rPr lang="en-US" dirty="0" smtClean="0"/>
              <a:t>Key exchange problem – exchanging symmetric private key.</a:t>
            </a:r>
          </a:p>
          <a:p>
            <a:r>
              <a:rPr lang="en-US" dirty="0" smtClean="0"/>
              <a:t>Out of band communication – separate means of communications</a:t>
            </a:r>
          </a:p>
          <a:p>
            <a:r>
              <a:rPr lang="en-US" dirty="0" smtClean="0"/>
              <a:t>Solutions for a key exchange (in-band)</a:t>
            </a:r>
          </a:p>
          <a:p>
            <a:pPr lvl="1"/>
            <a:r>
              <a:rPr lang="en-US" i="1" dirty="0" err="1"/>
              <a:t>Diffie</a:t>
            </a:r>
            <a:r>
              <a:rPr lang="en-US" i="1" dirty="0"/>
              <a:t>-Hellman (DH)</a:t>
            </a:r>
            <a:r>
              <a:rPr lang="en-US" dirty="0"/>
              <a:t>. The </a:t>
            </a:r>
            <a:r>
              <a:rPr lang="en-US" b="1" dirty="0" err="1"/>
              <a:t>Diffie</a:t>
            </a:r>
            <a:r>
              <a:rPr lang="en-US" b="1" dirty="0"/>
              <a:t>-Hellman (DH)</a:t>
            </a:r>
            <a:r>
              <a:rPr lang="en-US" dirty="0"/>
              <a:t> key exchange requires Alice and Bob to each agree upon a large prime number and related integer. Those two numbers can be made public, yet Alice and Bob, through mathematical computations and exchanges of intermediate values, can separately create the same key</a:t>
            </a:r>
            <a:r>
              <a:rPr lang="en-US" dirty="0" smtClean="0"/>
              <a:t>.</a:t>
            </a:r>
          </a:p>
          <a:p>
            <a:pPr lvl="1"/>
            <a:r>
              <a:rPr lang="en-US" i="1" dirty="0" err="1"/>
              <a:t>Diffie</a:t>
            </a:r>
            <a:r>
              <a:rPr lang="en-US" i="1" dirty="0"/>
              <a:t>-Hellman Ephemeral (DHE)</a:t>
            </a:r>
            <a:r>
              <a:rPr lang="en-US" dirty="0"/>
              <a:t>. Whereas DH uses the same keys each time, </a:t>
            </a:r>
            <a:r>
              <a:rPr lang="en-US" b="1" dirty="0" err="1"/>
              <a:t>Diffie</a:t>
            </a:r>
            <a:r>
              <a:rPr lang="en-US" b="1" dirty="0"/>
              <a:t>-Hellman Ephemeral (DHE)</a:t>
            </a:r>
            <a:r>
              <a:rPr lang="en-US" dirty="0"/>
              <a:t>uses different keys. </a:t>
            </a:r>
            <a:r>
              <a:rPr lang="en-US" b="1" dirty="0"/>
              <a:t>Ephemeral keys</a:t>
            </a:r>
            <a:r>
              <a:rPr lang="en-US" dirty="0"/>
              <a:t> are temporary keys that are used only once and then discarded</a:t>
            </a:r>
            <a:r>
              <a:rPr lang="en-US" dirty="0" smtClean="0"/>
              <a:t>.</a:t>
            </a:r>
          </a:p>
        </p:txBody>
      </p:sp>
      <p:sp>
        <p:nvSpPr>
          <p:cNvPr id="4" name="Slide Number Placeholder 3"/>
          <p:cNvSpPr>
            <a:spLocks noGrp="1"/>
          </p:cNvSpPr>
          <p:nvPr>
            <p:ph type="sldNum" sz="quarter" idx="12"/>
          </p:nvPr>
        </p:nvSpPr>
        <p:spPr/>
        <p:txBody>
          <a:bodyPr/>
          <a:lstStyle/>
          <a:p>
            <a:fld id="{2147A394-642B-2B49-8619-699A6DD0CBD3}" type="slidenum">
              <a:rPr lang="en-US" smtClean="0"/>
              <a:t>29</a:t>
            </a:fld>
            <a:endParaRPr lang="en-US"/>
          </a:p>
        </p:txBody>
      </p:sp>
    </p:spTree>
    <p:extLst>
      <p:ext uri="{BB962C8B-B14F-4D97-AF65-F5344CB8AC3E}">
        <p14:creationId xmlns:p14="http://schemas.microsoft.com/office/powerpoint/2010/main" val="1943870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attacks and defenses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3</a:t>
            </a:fld>
            <a:endParaRPr lang="en-US"/>
          </a:p>
        </p:txBody>
      </p:sp>
    </p:spTree>
    <p:extLst>
      <p:ext uri="{BB962C8B-B14F-4D97-AF65-F5344CB8AC3E}">
        <p14:creationId xmlns:p14="http://schemas.microsoft.com/office/powerpoint/2010/main" val="1014175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exchange</a:t>
            </a:r>
          </a:p>
        </p:txBody>
      </p:sp>
      <p:sp>
        <p:nvSpPr>
          <p:cNvPr id="3" name="Content Placeholder 2"/>
          <p:cNvSpPr>
            <a:spLocks noGrp="1"/>
          </p:cNvSpPr>
          <p:nvPr>
            <p:ph idx="1"/>
          </p:nvPr>
        </p:nvSpPr>
        <p:spPr/>
        <p:txBody>
          <a:bodyPr/>
          <a:lstStyle/>
          <a:p>
            <a:r>
              <a:rPr lang="en-US" dirty="0"/>
              <a:t>Solutions for a key exchange (in-band)</a:t>
            </a:r>
          </a:p>
          <a:p>
            <a:pPr lvl="1"/>
            <a:r>
              <a:rPr lang="en-US" i="1" dirty="0"/>
              <a:t>Elliptic Curve </a:t>
            </a:r>
            <a:r>
              <a:rPr lang="en-US" i="1" dirty="0" err="1"/>
              <a:t>Diffie</a:t>
            </a:r>
            <a:r>
              <a:rPr lang="en-US" i="1" dirty="0"/>
              <a:t>-Hellman (ECDH)</a:t>
            </a:r>
            <a:r>
              <a:rPr lang="en-US" dirty="0"/>
              <a:t>. </a:t>
            </a:r>
            <a:r>
              <a:rPr lang="en-US" b="1" dirty="0"/>
              <a:t>Elliptic Curve </a:t>
            </a:r>
            <a:r>
              <a:rPr lang="en-US" b="1" dirty="0" err="1"/>
              <a:t>Diffie</a:t>
            </a:r>
            <a:r>
              <a:rPr lang="en-US" b="1" dirty="0"/>
              <a:t>-Hellman (ECDH)</a:t>
            </a:r>
            <a:r>
              <a:rPr lang="en-US" dirty="0"/>
              <a:t> uses elliptic curve cryptography instead of prime numbers in its computation.</a:t>
            </a:r>
          </a:p>
          <a:p>
            <a:pPr lvl="1"/>
            <a:r>
              <a:rPr lang="en-US" i="1" dirty="0"/>
              <a:t>Perfect forward secrecy</a:t>
            </a:r>
            <a:r>
              <a:rPr lang="en-US" dirty="0"/>
              <a:t>. Public key systems that generate random public keys that are different for each session are called </a:t>
            </a:r>
            <a:r>
              <a:rPr lang="en-US" b="1" dirty="0"/>
              <a:t>perfect forward secrecy</a:t>
            </a:r>
            <a:r>
              <a:rPr lang="en-US" dirty="0"/>
              <a:t>. The value of perfect forward secrecy is that if the secret key is compromised, it cannot reveal the contents of more than one message.</a:t>
            </a:r>
          </a:p>
          <a:p>
            <a:pPr lvl="1"/>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30</a:t>
            </a:fld>
            <a:endParaRPr lang="en-US"/>
          </a:p>
        </p:txBody>
      </p:sp>
    </p:spTree>
    <p:extLst>
      <p:ext uri="{BB962C8B-B14F-4D97-AF65-F5344CB8AC3E}">
        <p14:creationId xmlns:p14="http://schemas.microsoft.com/office/powerpoint/2010/main" val="963796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through software</a:t>
            </a:r>
            <a:endParaRPr lang="en-US" dirty="0"/>
          </a:p>
        </p:txBody>
      </p:sp>
      <p:sp>
        <p:nvSpPr>
          <p:cNvPr id="3" name="Content Placeholder 2"/>
          <p:cNvSpPr>
            <a:spLocks noGrp="1"/>
          </p:cNvSpPr>
          <p:nvPr>
            <p:ph idx="1"/>
          </p:nvPr>
        </p:nvSpPr>
        <p:spPr/>
        <p:txBody>
          <a:bodyPr/>
          <a:lstStyle/>
          <a:p>
            <a:r>
              <a:rPr lang="en-US" dirty="0"/>
              <a:t>File and File System Cryptography </a:t>
            </a:r>
            <a:r>
              <a:rPr lang="en-US" dirty="0" smtClean="0"/>
              <a:t>- Encrypt all files in a specific folder can take advantage of the OS’s file system.</a:t>
            </a:r>
          </a:p>
          <a:p>
            <a:r>
              <a:rPr lang="en-US" dirty="0"/>
              <a:t>Pretty Good Privacy (PGP/GPG) One of the most widely used asymmetric cryptography systems for files and email messages on Windows systems is a commercial product called Pretty Good Privacy (PGP</a:t>
            </a:r>
            <a:r>
              <a:rPr lang="en-US" dirty="0" smtClean="0"/>
              <a:t>). </a:t>
            </a:r>
            <a:r>
              <a:rPr lang="en-US" dirty="0"/>
              <a:t>A similar program known as </a:t>
            </a:r>
            <a:r>
              <a:rPr lang="en-US" b="1" dirty="0"/>
              <a:t>GNU Privacy Guard (GPG)</a:t>
            </a:r>
            <a:r>
              <a:rPr lang="en-US" dirty="0"/>
              <a:t> is an open-source product. GPG versions run on Windows, UNIX, and Linux operating systems. Messages encrypted by PGP can generally be decrypted by GPG and vice versa</a:t>
            </a:r>
            <a:r>
              <a:rPr lang="en-US" dirty="0" smtClean="0"/>
              <a:t>.</a:t>
            </a:r>
          </a:p>
          <a:p>
            <a:endParaRPr lang="en-US" dirty="0" smtClean="0"/>
          </a:p>
        </p:txBody>
      </p:sp>
      <p:sp>
        <p:nvSpPr>
          <p:cNvPr id="4" name="Slide Number Placeholder 3"/>
          <p:cNvSpPr>
            <a:spLocks noGrp="1"/>
          </p:cNvSpPr>
          <p:nvPr>
            <p:ph type="sldNum" sz="quarter" idx="12"/>
          </p:nvPr>
        </p:nvSpPr>
        <p:spPr/>
        <p:txBody>
          <a:bodyPr/>
          <a:lstStyle/>
          <a:p>
            <a:fld id="{2147A394-642B-2B49-8619-699A6DD0CBD3}" type="slidenum">
              <a:rPr lang="en-US" smtClean="0"/>
              <a:t>31</a:t>
            </a:fld>
            <a:endParaRPr lang="en-US"/>
          </a:p>
        </p:txBody>
      </p:sp>
    </p:spTree>
    <p:extLst>
      <p:ext uri="{BB962C8B-B14F-4D97-AF65-F5344CB8AC3E}">
        <p14:creationId xmlns:p14="http://schemas.microsoft.com/office/powerpoint/2010/main" val="65617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through software</a:t>
            </a:r>
          </a:p>
        </p:txBody>
      </p:sp>
      <p:sp>
        <p:nvSpPr>
          <p:cNvPr id="3" name="Content Placeholder 2"/>
          <p:cNvSpPr>
            <a:spLocks noGrp="1"/>
          </p:cNvSpPr>
          <p:nvPr>
            <p:ph idx="1"/>
          </p:nvPr>
        </p:nvSpPr>
        <p:spPr/>
        <p:txBody>
          <a:bodyPr/>
          <a:lstStyle/>
          <a:p>
            <a:r>
              <a:rPr lang="en-US" dirty="0"/>
              <a:t>PGP and GPG use both asymmetric and symmetric cryptography. PGP/GPG generates a random symmetric key and uses it to encrypt the message. The symmetric key is then encrypted using the receiver’s public key and sent along with the message. When the recipient receives a message, PGP/GPG first decrypts the symmetric key with the recipient’s private key. The decrypted symmetric key is then used </a:t>
            </a:r>
            <a:r>
              <a:rPr lang="en-US" dirty="0" smtClean="0"/>
              <a:t>to </a:t>
            </a:r>
            <a:r>
              <a:rPr lang="en-US" dirty="0"/>
              <a:t>decrypt the rest of the message</a:t>
            </a:r>
            <a:r>
              <a:rPr lang="en-US" dirty="0" smtClean="0"/>
              <a:t>.</a:t>
            </a:r>
          </a:p>
          <a:p>
            <a:r>
              <a:rPr lang="en-US" dirty="0" smtClean="0"/>
              <a:t>PGP </a:t>
            </a:r>
            <a:r>
              <a:rPr lang="en-US" dirty="0"/>
              <a:t>uses RSA for protecting digital signatures and 3DES or IDEA for symmetric encryption. GPG is unable to use IDEA because IDEA is patented. Instead, GPG uses one of several open-source algorithms.</a:t>
            </a:r>
          </a:p>
        </p:txBody>
      </p:sp>
      <p:sp>
        <p:nvSpPr>
          <p:cNvPr id="4" name="Slide Number Placeholder 3"/>
          <p:cNvSpPr>
            <a:spLocks noGrp="1"/>
          </p:cNvSpPr>
          <p:nvPr>
            <p:ph type="sldNum" sz="quarter" idx="12"/>
          </p:nvPr>
        </p:nvSpPr>
        <p:spPr/>
        <p:txBody>
          <a:bodyPr/>
          <a:lstStyle/>
          <a:p>
            <a:fld id="{2147A394-642B-2B49-8619-699A6DD0CBD3}" type="slidenum">
              <a:rPr lang="en-US" smtClean="0"/>
              <a:t>32</a:t>
            </a:fld>
            <a:endParaRPr lang="en-US"/>
          </a:p>
        </p:txBody>
      </p:sp>
    </p:spTree>
    <p:extLst>
      <p:ext uri="{BB962C8B-B14F-4D97-AF65-F5344CB8AC3E}">
        <p14:creationId xmlns:p14="http://schemas.microsoft.com/office/powerpoint/2010/main" val="1180783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through software</a:t>
            </a:r>
          </a:p>
        </p:txBody>
      </p:sp>
      <p:sp>
        <p:nvSpPr>
          <p:cNvPr id="3" name="Content Placeholder 2"/>
          <p:cNvSpPr>
            <a:spLocks noGrp="1"/>
          </p:cNvSpPr>
          <p:nvPr>
            <p:ph idx="1"/>
          </p:nvPr>
        </p:nvSpPr>
        <p:spPr/>
        <p:txBody>
          <a:bodyPr>
            <a:normAutofit fontScale="85000" lnSpcReduction="20000"/>
          </a:bodyPr>
          <a:lstStyle/>
          <a:p>
            <a:r>
              <a:rPr lang="en-US" dirty="0"/>
              <a:t>Microsoft Windows Encrypting File System (EFS) Microsoft’s </a:t>
            </a:r>
            <a:r>
              <a:rPr lang="en-US" i="1" dirty="0"/>
              <a:t>Encrypting File System (EFS)</a:t>
            </a:r>
            <a:r>
              <a:rPr lang="en-US" dirty="0"/>
              <a:t> is a cryptography system for Windows operating systems that use the Windows NTFS file system</a:t>
            </a:r>
            <a:r>
              <a:rPr lang="en-US" dirty="0" smtClean="0"/>
              <a:t>.</a:t>
            </a:r>
          </a:p>
          <a:p>
            <a:r>
              <a:rPr lang="en-US" dirty="0"/>
              <a:t>T</a:t>
            </a:r>
            <a:r>
              <a:rPr lang="en-US" dirty="0" smtClean="0"/>
              <a:t>ightly </a:t>
            </a:r>
            <a:r>
              <a:rPr lang="en-US" dirty="0"/>
              <a:t>integrated with the file system, file encryption and decryption are transparent to the </a:t>
            </a:r>
            <a:r>
              <a:rPr lang="en-US" dirty="0" smtClean="0"/>
              <a:t>user.</a:t>
            </a:r>
          </a:p>
          <a:p>
            <a:r>
              <a:rPr lang="en-US" dirty="0"/>
              <a:t>EFS files are encrypted with a single symmetric key, and then the symmetric key is encrypted twice: once with the user’s EFS public key (to allow transparent decryption), and once with the recovery agent’s key to allow data recovery. </a:t>
            </a:r>
            <a:endParaRPr lang="en-US" dirty="0" smtClean="0"/>
          </a:p>
          <a:p>
            <a:r>
              <a:rPr lang="en-US" dirty="0"/>
              <a:t>When a user encrypts a file, EFS generates a </a:t>
            </a:r>
            <a:r>
              <a:rPr lang="en-US" i="1" dirty="0"/>
              <a:t>file encryption key</a:t>
            </a:r>
            <a:r>
              <a:rPr lang="en-US" dirty="0"/>
              <a:t> (FEK) to encrypt the data. </a:t>
            </a:r>
            <a:endParaRPr lang="en-US" dirty="0" smtClean="0"/>
          </a:p>
          <a:p>
            <a:r>
              <a:rPr lang="en-US" dirty="0"/>
              <a:t>The FEK is encrypted with the user’s public key, and the encrypted FEK is then stored with the file</a:t>
            </a:r>
            <a:r>
              <a:rPr lang="en-US" dirty="0" smtClean="0"/>
              <a:t>.</a:t>
            </a:r>
          </a:p>
          <a:p>
            <a:r>
              <a:rPr lang="en-US" dirty="0"/>
              <a:t>When decrypting, EFS decrypts the FEK by using the user’s private key, and then decrypts the data by using the FEK.</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33</a:t>
            </a:fld>
            <a:endParaRPr lang="en-US"/>
          </a:p>
        </p:txBody>
      </p:sp>
    </p:spTree>
    <p:extLst>
      <p:ext uri="{BB962C8B-B14F-4D97-AF65-F5344CB8AC3E}">
        <p14:creationId xmlns:p14="http://schemas.microsoft.com/office/powerpoint/2010/main" val="525616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through software</a:t>
            </a:r>
          </a:p>
        </p:txBody>
      </p:sp>
      <p:sp>
        <p:nvSpPr>
          <p:cNvPr id="3" name="Content Placeholder 2"/>
          <p:cNvSpPr>
            <a:spLocks noGrp="1"/>
          </p:cNvSpPr>
          <p:nvPr>
            <p:ph idx="1"/>
          </p:nvPr>
        </p:nvSpPr>
        <p:spPr/>
        <p:txBody>
          <a:bodyPr/>
          <a:lstStyle/>
          <a:p>
            <a:r>
              <a:rPr lang="en-US" dirty="0"/>
              <a:t>Files </a:t>
            </a:r>
            <a:r>
              <a:rPr lang="en-US" dirty="0" smtClean="0"/>
              <a:t>can be marked for encryption in several ways:</a:t>
            </a:r>
          </a:p>
          <a:p>
            <a:pPr lvl="1"/>
            <a:r>
              <a:rPr lang="en-US" dirty="0"/>
              <a:t>A user can set the encryption attribute for a file in the Advanced Attributes dialog box.</a:t>
            </a:r>
          </a:p>
          <a:p>
            <a:pPr lvl="1"/>
            <a:r>
              <a:rPr lang="en-US" dirty="0" smtClean="0"/>
              <a:t>Storing </a:t>
            </a:r>
            <a:r>
              <a:rPr lang="en-US" dirty="0"/>
              <a:t>the file in a file folder set for encryption will automatically encrypt the file.</a:t>
            </a:r>
          </a:p>
          <a:p>
            <a:pPr lvl="1"/>
            <a:r>
              <a:rPr lang="en-US" dirty="0" smtClean="0"/>
              <a:t>The</a:t>
            </a:r>
            <a:r>
              <a:rPr lang="en-US" dirty="0"/>
              <a:t> </a:t>
            </a:r>
            <a:r>
              <a:rPr lang="en-US" i="1" dirty="0" err="1"/>
              <a:t>Cipher.exe</a:t>
            </a:r>
            <a:r>
              <a:rPr lang="en-US" dirty="0"/>
              <a:t> command-line utility can be used to encrypt files.</a:t>
            </a:r>
          </a:p>
          <a:p>
            <a:r>
              <a:rPr lang="en-US" b="1" dirty="0"/>
              <a:t>When using EFS, you should first encrypt the folder and then move the files to be protected into that folder. Also, do not encrypt the entire drive that contains the system folder; this could significantly decrease performance and even cause the system to not boot.</a:t>
            </a:r>
          </a:p>
        </p:txBody>
      </p:sp>
      <p:sp>
        <p:nvSpPr>
          <p:cNvPr id="4" name="Slide Number Placeholder 3"/>
          <p:cNvSpPr>
            <a:spLocks noGrp="1"/>
          </p:cNvSpPr>
          <p:nvPr>
            <p:ph type="sldNum" sz="quarter" idx="12"/>
          </p:nvPr>
        </p:nvSpPr>
        <p:spPr/>
        <p:txBody>
          <a:bodyPr/>
          <a:lstStyle/>
          <a:p>
            <a:fld id="{2147A394-642B-2B49-8619-699A6DD0CBD3}" type="slidenum">
              <a:rPr lang="en-US" smtClean="0"/>
              <a:t>34</a:t>
            </a:fld>
            <a:endParaRPr lang="en-US"/>
          </a:p>
        </p:txBody>
      </p:sp>
    </p:spTree>
    <p:extLst>
      <p:ext uri="{BB962C8B-B14F-4D97-AF65-F5344CB8AC3E}">
        <p14:creationId xmlns:p14="http://schemas.microsoft.com/office/powerpoint/2010/main" val="1440561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through software</a:t>
            </a:r>
          </a:p>
        </p:txBody>
      </p:sp>
      <p:sp>
        <p:nvSpPr>
          <p:cNvPr id="3" name="Content Placeholder 2"/>
          <p:cNvSpPr>
            <a:spLocks noGrp="1"/>
          </p:cNvSpPr>
          <p:nvPr>
            <p:ph idx="1"/>
          </p:nvPr>
        </p:nvSpPr>
        <p:spPr/>
        <p:txBody>
          <a:bodyPr/>
          <a:lstStyle/>
          <a:p>
            <a:r>
              <a:rPr lang="en-US" dirty="0"/>
              <a:t>Whole Disk Encryption Cryptography can be applied to entire disks. This is known as whole disk encryption and protects all data on a hard drive</a:t>
            </a:r>
            <a:r>
              <a:rPr lang="en-US" dirty="0" smtClean="0"/>
              <a:t>.</a:t>
            </a:r>
          </a:p>
          <a:p>
            <a:r>
              <a:rPr lang="en-US" dirty="0" smtClean="0"/>
              <a:t>Microsoft Windows BitLocker drive encryption</a:t>
            </a:r>
          </a:p>
          <a:p>
            <a:r>
              <a:rPr lang="en-US" dirty="0"/>
              <a:t>BitLocker prevents attackers from accessing data by booting from another operating system or placing the hard drive in another computer</a:t>
            </a:r>
            <a:r>
              <a:rPr lang="en-US" dirty="0" smtClean="0"/>
              <a:t>.</a:t>
            </a:r>
          </a:p>
          <a:p>
            <a:r>
              <a:rPr lang="en-US" dirty="0"/>
              <a:t>When using BitLocker, the user must provide authentication before the system boots by entering a PIN or inserting a USB flash drive that contains a startup key.</a:t>
            </a:r>
          </a:p>
        </p:txBody>
      </p:sp>
      <p:sp>
        <p:nvSpPr>
          <p:cNvPr id="4" name="Slide Number Placeholder 3"/>
          <p:cNvSpPr>
            <a:spLocks noGrp="1"/>
          </p:cNvSpPr>
          <p:nvPr>
            <p:ph type="sldNum" sz="quarter" idx="12"/>
          </p:nvPr>
        </p:nvSpPr>
        <p:spPr/>
        <p:txBody>
          <a:bodyPr/>
          <a:lstStyle/>
          <a:p>
            <a:fld id="{2147A394-642B-2B49-8619-699A6DD0CBD3}" type="slidenum">
              <a:rPr lang="en-US" smtClean="0"/>
              <a:t>35</a:t>
            </a:fld>
            <a:endParaRPr lang="en-US"/>
          </a:p>
        </p:txBody>
      </p:sp>
    </p:spTree>
    <p:extLst>
      <p:ext uri="{BB962C8B-B14F-4D97-AF65-F5344CB8AC3E}">
        <p14:creationId xmlns:p14="http://schemas.microsoft.com/office/powerpoint/2010/main" val="781015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encryption</a:t>
            </a:r>
            <a:endParaRPr lang="en-US" dirty="0"/>
          </a:p>
        </p:txBody>
      </p:sp>
      <p:sp>
        <p:nvSpPr>
          <p:cNvPr id="3" name="Content Placeholder 2"/>
          <p:cNvSpPr>
            <a:spLocks noGrp="1"/>
          </p:cNvSpPr>
          <p:nvPr>
            <p:ph idx="1"/>
          </p:nvPr>
        </p:nvSpPr>
        <p:spPr/>
        <p:txBody>
          <a:bodyPr/>
          <a:lstStyle/>
          <a:p>
            <a:r>
              <a:rPr lang="en-US" dirty="0" smtClean="0"/>
              <a:t>USB device encryption</a:t>
            </a:r>
          </a:p>
          <a:p>
            <a:pPr lvl="1"/>
            <a:r>
              <a:rPr lang="en-US" dirty="0"/>
              <a:t>Encrypted hardware-based USB drives will not connect to a computer until the correct password has been provided.</a:t>
            </a:r>
          </a:p>
          <a:p>
            <a:pPr lvl="1"/>
            <a:r>
              <a:rPr lang="en-US" dirty="0" smtClean="0"/>
              <a:t>All </a:t>
            </a:r>
            <a:r>
              <a:rPr lang="en-US" dirty="0"/>
              <a:t>data copied to the USB flash drive is automatically encrypted.</a:t>
            </a:r>
          </a:p>
          <a:p>
            <a:pPr lvl="1"/>
            <a:r>
              <a:rPr lang="en-US" dirty="0" smtClean="0"/>
              <a:t>The </a:t>
            </a:r>
            <a:r>
              <a:rPr lang="en-US" dirty="0"/>
              <a:t>external cases are designed to be tamper-resistant so attackers cannot disassemble the drives.</a:t>
            </a:r>
          </a:p>
          <a:p>
            <a:pPr lvl="1"/>
            <a:r>
              <a:rPr lang="en-US" dirty="0" smtClean="0"/>
              <a:t>Administrators </a:t>
            </a:r>
            <a:r>
              <a:rPr lang="en-US" dirty="0"/>
              <a:t>can remotely control and track activity on the devices.</a:t>
            </a:r>
          </a:p>
          <a:p>
            <a:pPr lvl="1"/>
            <a:r>
              <a:rPr lang="en-US" dirty="0" smtClean="0"/>
              <a:t>Compromised </a:t>
            </a:r>
            <a:r>
              <a:rPr lang="en-US" dirty="0"/>
              <a:t>or stolen drives can be remotely disabled.</a:t>
            </a:r>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36</a:t>
            </a:fld>
            <a:endParaRPr lang="en-US"/>
          </a:p>
        </p:txBody>
      </p:sp>
    </p:spTree>
    <p:extLst>
      <p:ext uri="{BB962C8B-B14F-4D97-AF65-F5344CB8AC3E}">
        <p14:creationId xmlns:p14="http://schemas.microsoft.com/office/powerpoint/2010/main" val="1101407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encryption</a:t>
            </a:r>
          </a:p>
        </p:txBody>
      </p:sp>
      <p:sp>
        <p:nvSpPr>
          <p:cNvPr id="3" name="Content Placeholder 2"/>
          <p:cNvSpPr>
            <a:spLocks noGrp="1"/>
          </p:cNvSpPr>
          <p:nvPr>
            <p:ph idx="1"/>
          </p:nvPr>
        </p:nvSpPr>
        <p:spPr/>
        <p:txBody>
          <a:bodyPr/>
          <a:lstStyle/>
          <a:p>
            <a:r>
              <a:rPr lang="en-US" dirty="0" smtClean="0"/>
              <a:t>Hard disk drive encryption</a:t>
            </a:r>
          </a:p>
          <a:p>
            <a:pPr lvl="1"/>
            <a:r>
              <a:rPr lang="en-US" dirty="0"/>
              <a:t>Hard Disk Drive Encryption Just as an encrypted hardware-based USB flash drive will automatically encrypt any data stored on it, self-encrypting hard disk drives (HDDs) can protect all files stored on them</a:t>
            </a:r>
            <a:r>
              <a:rPr lang="en-US" dirty="0" smtClean="0"/>
              <a:t>.</a:t>
            </a:r>
          </a:p>
          <a:p>
            <a:pPr lvl="1"/>
            <a:r>
              <a:rPr lang="en-US" dirty="0"/>
              <a:t>If the authentication process fails, the drive can be configured to simply deny any access to the drive or even perform a “cryptographic erase” on specified blocks of </a:t>
            </a:r>
            <a:r>
              <a:rPr lang="en-US" dirty="0" smtClean="0"/>
              <a:t>data. </a:t>
            </a:r>
            <a:r>
              <a:rPr lang="en-US" dirty="0"/>
              <a:t>This also makes it impossible to install the drive on another computer to read its contents</a:t>
            </a:r>
            <a:r>
              <a:rPr lang="en-US" dirty="0" smtClean="0"/>
              <a:t>.</a:t>
            </a:r>
          </a:p>
          <a:p>
            <a:pPr lvl="1"/>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37</a:t>
            </a:fld>
            <a:endParaRPr lang="en-US"/>
          </a:p>
        </p:txBody>
      </p:sp>
    </p:spTree>
    <p:extLst>
      <p:ext uri="{BB962C8B-B14F-4D97-AF65-F5344CB8AC3E}">
        <p14:creationId xmlns:p14="http://schemas.microsoft.com/office/powerpoint/2010/main" val="47084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encryption</a:t>
            </a:r>
          </a:p>
        </p:txBody>
      </p:sp>
      <p:sp>
        <p:nvSpPr>
          <p:cNvPr id="3" name="Content Placeholder 2"/>
          <p:cNvSpPr>
            <a:spLocks noGrp="1"/>
          </p:cNvSpPr>
          <p:nvPr>
            <p:ph idx="1"/>
          </p:nvPr>
        </p:nvSpPr>
        <p:spPr/>
        <p:txBody>
          <a:bodyPr/>
          <a:lstStyle/>
          <a:p>
            <a:r>
              <a:rPr lang="en-US" dirty="0"/>
              <a:t>The Trusted Platform Module (TPM) is essentially a chip on the motherboard of the computer that provides cryptographic services</a:t>
            </a:r>
            <a:r>
              <a:rPr lang="en-US" dirty="0" smtClean="0"/>
              <a:t>.</a:t>
            </a:r>
          </a:p>
          <a:p>
            <a:r>
              <a:rPr lang="en-US" dirty="0"/>
              <a:t>A</a:t>
            </a:r>
            <a:r>
              <a:rPr lang="en-US" dirty="0" smtClean="0"/>
              <a:t> </a:t>
            </a:r>
            <a:r>
              <a:rPr lang="en-US" dirty="0"/>
              <a:t>true random number generator instead of a pseudorandom number generator (PRNG) as well as full support for asymmetric </a:t>
            </a:r>
            <a:r>
              <a:rPr lang="en-US" dirty="0" smtClean="0"/>
              <a:t>encryption</a:t>
            </a:r>
            <a:r>
              <a:rPr lang="en-US" dirty="0"/>
              <a:t> (TPM can also generate public and private keys). </a:t>
            </a:r>
            <a:endParaRPr lang="en-US" dirty="0" smtClean="0"/>
          </a:p>
          <a:p>
            <a:r>
              <a:rPr lang="en-US" dirty="0" smtClean="0"/>
              <a:t>Prevent </a:t>
            </a:r>
            <a:r>
              <a:rPr lang="en-US" dirty="0"/>
              <a:t>the computer from booting if system files or data have been altered</a:t>
            </a:r>
            <a:r>
              <a:rPr lang="en-US" dirty="0" smtClean="0"/>
              <a:t>.</a:t>
            </a:r>
          </a:p>
          <a:p>
            <a:r>
              <a:rPr lang="en-US" dirty="0"/>
              <a:t>With TPM, if the hard drive is moved to a different computer, the user must enter a recovery password before gaining access to the system volume</a:t>
            </a:r>
            <a:r>
              <a:rPr lang="en-US" dirty="0" smtClean="0"/>
              <a:t>.</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38</a:t>
            </a:fld>
            <a:endParaRPr lang="en-US"/>
          </a:p>
        </p:txBody>
      </p:sp>
    </p:spTree>
    <p:extLst>
      <p:ext uri="{BB962C8B-B14F-4D97-AF65-F5344CB8AC3E}">
        <p14:creationId xmlns:p14="http://schemas.microsoft.com/office/powerpoint/2010/main" val="1071377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In 2005, the U.S. National Security Agency (NSA) identified a set of cryptographic algorithms that, when used together, are the “preferred method” for ensuring the security and integrity of information passed over public networks such as the Internet. These are called </a:t>
            </a:r>
            <a:r>
              <a:rPr lang="en-US" i="1" dirty="0"/>
              <a:t>Suite B</a:t>
            </a:r>
            <a:r>
              <a:rPr lang="en-US" dirty="0"/>
              <a:t> and are composed of encryption using AES 128- or 256-bit keys, digital signatures with the ECC with 256- and 384-bit numbers, key exchange using ECDHE, and hashing based on SHA-2. The NSA’s </a:t>
            </a:r>
            <a:r>
              <a:rPr lang="en-US" i="1" dirty="0"/>
              <a:t>Suite A</a:t>
            </a:r>
            <a:r>
              <a:rPr lang="en-US" dirty="0"/>
              <a:t> contains classified algorithms for highly sensitive communication and is not released to the public.</a:t>
            </a:r>
          </a:p>
        </p:txBody>
      </p:sp>
      <p:sp>
        <p:nvSpPr>
          <p:cNvPr id="2" name="Slide Number Placeholder 1"/>
          <p:cNvSpPr>
            <a:spLocks noGrp="1"/>
          </p:cNvSpPr>
          <p:nvPr>
            <p:ph type="sldNum" sz="quarter" idx="12"/>
          </p:nvPr>
        </p:nvSpPr>
        <p:spPr/>
        <p:txBody>
          <a:bodyPr/>
          <a:lstStyle/>
          <a:p>
            <a:fld id="{2147A394-642B-2B49-8619-699A6DD0CBD3}" type="slidenum">
              <a:rPr lang="en-US" smtClean="0"/>
              <a:t>39</a:t>
            </a:fld>
            <a:endParaRPr lang="en-US"/>
          </a:p>
        </p:txBody>
      </p:sp>
    </p:spTree>
    <p:extLst>
      <p:ext uri="{BB962C8B-B14F-4D97-AF65-F5344CB8AC3E}">
        <p14:creationId xmlns:p14="http://schemas.microsoft.com/office/powerpoint/2010/main" val="213719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Cryptography</a:t>
            </a:r>
            <a:endParaRPr lang="en-US" dirty="0"/>
          </a:p>
        </p:txBody>
      </p:sp>
      <p:sp>
        <p:nvSpPr>
          <p:cNvPr id="3" name="Content Placeholder 2"/>
          <p:cNvSpPr>
            <a:spLocks noGrp="1"/>
          </p:cNvSpPr>
          <p:nvPr>
            <p:ph idx="1"/>
          </p:nvPr>
        </p:nvSpPr>
        <p:spPr/>
        <p:txBody>
          <a:bodyPr/>
          <a:lstStyle/>
          <a:p>
            <a:r>
              <a:rPr lang="en-US" dirty="0" smtClean="0"/>
              <a:t>Scrambling of data so that it cannot be read is called cryptography.</a:t>
            </a:r>
          </a:p>
          <a:p>
            <a:r>
              <a:rPr lang="en-US" dirty="0"/>
              <a:t>Cryptography is the science of transforming information into a secure form so that unauthorized persons cannot access it</a:t>
            </a:r>
            <a:r>
              <a:rPr lang="en-US" dirty="0" smtClean="0"/>
              <a:t>.</a:t>
            </a:r>
          </a:p>
          <a:p>
            <a:r>
              <a:rPr lang="en-US" dirty="0"/>
              <a:t>S</a:t>
            </a:r>
            <a:r>
              <a:rPr lang="en-US" dirty="0" smtClean="0"/>
              <a:t>teganography</a:t>
            </a:r>
            <a:r>
              <a:rPr lang="en-US" dirty="0"/>
              <a:t> hides the existence of the data</a:t>
            </a:r>
            <a:r>
              <a:rPr lang="en-US" dirty="0" smtClean="0"/>
              <a:t>.</a:t>
            </a:r>
          </a:p>
          <a:p>
            <a:r>
              <a:rPr lang="en-US" dirty="0" smtClean="0"/>
              <a:t>Cryptographic</a:t>
            </a:r>
            <a:r>
              <a:rPr lang="en-US" dirty="0"/>
              <a:t> algorithm, which consists of procedures based on a mathematical formula used to encrypt and decrypt the data.</a:t>
            </a:r>
          </a:p>
        </p:txBody>
      </p:sp>
      <p:sp>
        <p:nvSpPr>
          <p:cNvPr id="4" name="Slide Number Placeholder 3"/>
          <p:cNvSpPr>
            <a:spLocks noGrp="1"/>
          </p:cNvSpPr>
          <p:nvPr>
            <p:ph type="sldNum" sz="quarter" idx="12"/>
          </p:nvPr>
        </p:nvSpPr>
        <p:spPr/>
        <p:txBody>
          <a:bodyPr/>
          <a:lstStyle/>
          <a:p>
            <a:fld id="{2147A394-642B-2B49-8619-699A6DD0CBD3}" type="slidenum">
              <a:rPr lang="en-US" smtClean="0"/>
              <a:t>4</a:t>
            </a:fld>
            <a:endParaRPr lang="en-US"/>
          </a:p>
        </p:txBody>
      </p:sp>
    </p:spTree>
    <p:extLst>
      <p:ext uri="{BB962C8B-B14F-4D97-AF65-F5344CB8AC3E}">
        <p14:creationId xmlns:p14="http://schemas.microsoft.com/office/powerpoint/2010/main" val="674560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85000" lnSpcReduction="20000"/>
          </a:bodyPr>
          <a:lstStyle/>
          <a:p>
            <a:r>
              <a:rPr lang="en-US" dirty="0"/>
              <a:t>Cryptography is the science of transforming information into a secure form so that unauthorized persons cannot access it. </a:t>
            </a:r>
            <a:endParaRPr lang="en-US" dirty="0" smtClean="0"/>
          </a:p>
          <a:p>
            <a:r>
              <a:rPr lang="en-US" dirty="0"/>
              <a:t>Hashing creates a unique digital fingerprint called a digest that represents the contents of the original material</a:t>
            </a:r>
            <a:r>
              <a:rPr lang="en-US" dirty="0" smtClean="0"/>
              <a:t>.</a:t>
            </a:r>
          </a:p>
          <a:p>
            <a:r>
              <a:rPr lang="en-US" dirty="0"/>
              <a:t>Symmetric cryptography, also called private key cryptography, uses a single key to encrypt and decrypt a message</a:t>
            </a:r>
            <a:r>
              <a:rPr lang="en-US" dirty="0" smtClean="0"/>
              <a:t>.</a:t>
            </a:r>
          </a:p>
          <a:p>
            <a:r>
              <a:rPr lang="en-US" dirty="0"/>
              <a:t>Asymmetric cryptography, also known as public key cryptography, uses two keys instead of one. These keys are mathematically related and are known as the public key and the private key. </a:t>
            </a:r>
            <a:endParaRPr lang="en-US" dirty="0" smtClean="0"/>
          </a:p>
          <a:p>
            <a:r>
              <a:rPr lang="en-US" dirty="0"/>
              <a:t>Cryptography can be applied through either software or hardware. Software-based cryptography can protect large numbers of files on a system or an entire disk. </a:t>
            </a:r>
            <a:endParaRPr lang="en-US" dirty="0" smtClean="0"/>
          </a:p>
          <a:p>
            <a:r>
              <a:rPr lang="en-US" dirty="0"/>
              <a:t>Hardware encryption cannot be exploited like software cryptography. Hardware encryption devices can protect USB devices and standard hard drives. </a:t>
            </a:r>
          </a:p>
        </p:txBody>
      </p:sp>
      <p:sp>
        <p:nvSpPr>
          <p:cNvPr id="4" name="Slide Number Placeholder 3"/>
          <p:cNvSpPr>
            <a:spLocks noGrp="1"/>
          </p:cNvSpPr>
          <p:nvPr>
            <p:ph type="sldNum" sz="quarter" idx="12"/>
          </p:nvPr>
        </p:nvSpPr>
        <p:spPr/>
        <p:txBody>
          <a:bodyPr/>
          <a:lstStyle/>
          <a:p>
            <a:fld id="{2147A394-642B-2B49-8619-699A6DD0CBD3}" type="slidenum">
              <a:rPr lang="en-US" smtClean="0"/>
              <a:t>40</a:t>
            </a:fld>
            <a:endParaRPr lang="en-US"/>
          </a:p>
        </p:txBody>
      </p:sp>
    </p:spTree>
    <p:extLst>
      <p:ext uri="{BB962C8B-B14F-4D97-AF65-F5344CB8AC3E}">
        <p14:creationId xmlns:p14="http://schemas.microsoft.com/office/powerpoint/2010/main" val="1105693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66302" y="687144"/>
            <a:ext cx="9493599" cy="4348681"/>
          </a:xfrm>
          <a:prstGeom prst="rect">
            <a:avLst/>
          </a:prstGeom>
        </p:spPr>
      </p:pic>
      <p:sp>
        <p:nvSpPr>
          <p:cNvPr id="5" name="TextBox 4"/>
          <p:cNvSpPr txBox="1"/>
          <p:nvPr/>
        </p:nvSpPr>
        <p:spPr>
          <a:xfrm>
            <a:off x="4195443" y="5300870"/>
            <a:ext cx="3035318" cy="369332"/>
          </a:xfrm>
          <a:prstGeom prst="rect">
            <a:avLst/>
          </a:prstGeom>
          <a:noFill/>
        </p:spPr>
        <p:txBody>
          <a:bodyPr wrap="none" rtlCol="0">
            <a:spAutoFit/>
          </a:bodyPr>
          <a:lstStyle/>
          <a:p>
            <a:r>
              <a:rPr lang="en-US" dirty="0" smtClean="0"/>
              <a:t>Data hidden </a:t>
            </a:r>
            <a:r>
              <a:rPr lang="en-US" smtClean="0"/>
              <a:t>by steganography</a:t>
            </a:r>
            <a:endParaRPr lang="en-US"/>
          </a:p>
        </p:txBody>
      </p:sp>
      <p:sp>
        <p:nvSpPr>
          <p:cNvPr id="2" name="Slide Number Placeholder 1"/>
          <p:cNvSpPr>
            <a:spLocks noGrp="1"/>
          </p:cNvSpPr>
          <p:nvPr>
            <p:ph type="sldNum" sz="quarter" idx="12"/>
          </p:nvPr>
        </p:nvSpPr>
        <p:spPr/>
        <p:txBody>
          <a:bodyPr/>
          <a:lstStyle/>
          <a:p>
            <a:fld id="{2147A394-642B-2B49-8619-699A6DD0CBD3}" type="slidenum">
              <a:rPr lang="en-US" smtClean="0"/>
              <a:t>5</a:t>
            </a:fld>
            <a:endParaRPr lang="en-US"/>
          </a:p>
        </p:txBody>
      </p:sp>
    </p:spTree>
    <p:extLst>
      <p:ext uri="{BB962C8B-B14F-4D97-AF65-F5344CB8AC3E}">
        <p14:creationId xmlns:p14="http://schemas.microsoft.com/office/powerpoint/2010/main" val="780436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80861" y="513658"/>
            <a:ext cx="6305399" cy="5512139"/>
          </a:xfrm>
          <a:prstGeom prst="rect">
            <a:avLst/>
          </a:prstGeom>
        </p:spPr>
      </p:pic>
      <p:sp>
        <p:nvSpPr>
          <p:cNvPr id="5" name="TextBox 4"/>
          <p:cNvSpPr txBox="1"/>
          <p:nvPr/>
        </p:nvSpPr>
        <p:spPr>
          <a:xfrm>
            <a:off x="8401878" y="2743200"/>
            <a:ext cx="2266198" cy="369332"/>
          </a:xfrm>
          <a:prstGeom prst="rect">
            <a:avLst/>
          </a:prstGeom>
          <a:noFill/>
        </p:spPr>
        <p:txBody>
          <a:bodyPr wrap="none" rtlCol="0">
            <a:spAutoFit/>
          </a:bodyPr>
          <a:lstStyle/>
          <a:p>
            <a:r>
              <a:rPr lang="en-US" dirty="0" smtClean="0"/>
              <a:t>Cryptographic process</a:t>
            </a:r>
            <a:endParaRPr lang="en-US" dirty="0"/>
          </a:p>
        </p:txBody>
      </p:sp>
      <p:sp>
        <p:nvSpPr>
          <p:cNvPr id="2" name="Slide Number Placeholder 1"/>
          <p:cNvSpPr>
            <a:spLocks noGrp="1"/>
          </p:cNvSpPr>
          <p:nvPr>
            <p:ph type="sldNum" sz="quarter" idx="12"/>
          </p:nvPr>
        </p:nvSpPr>
        <p:spPr/>
        <p:txBody>
          <a:bodyPr/>
          <a:lstStyle/>
          <a:p>
            <a:fld id="{2147A394-642B-2B49-8619-699A6DD0CBD3}" type="slidenum">
              <a:rPr lang="en-US" smtClean="0"/>
              <a:t>6</a:t>
            </a:fld>
            <a:endParaRPr lang="en-US"/>
          </a:p>
        </p:txBody>
      </p:sp>
    </p:spTree>
    <p:extLst>
      <p:ext uri="{BB962C8B-B14F-4D97-AF65-F5344CB8AC3E}">
        <p14:creationId xmlns:p14="http://schemas.microsoft.com/office/powerpoint/2010/main" val="2119304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Cryptography and security</a:t>
            </a:r>
            <a:endParaRPr lang="en-US" dirty="0"/>
          </a:p>
        </p:txBody>
      </p:sp>
      <p:pic>
        <p:nvPicPr>
          <p:cNvPr id="4" name="Content Placeholder 3"/>
          <p:cNvPicPr>
            <a:picLocks noGrp="1" noChangeAspect="1"/>
          </p:cNvPicPr>
          <p:nvPr>
            <p:ph idx="1"/>
          </p:nvPr>
        </p:nvPicPr>
        <p:blipFill>
          <a:blip r:embed="rId2"/>
          <a:stretch>
            <a:fillRect/>
          </a:stretch>
        </p:blipFill>
        <p:spPr>
          <a:xfrm>
            <a:off x="546349" y="1690688"/>
            <a:ext cx="11099302" cy="4511329"/>
          </a:xfrm>
          <a:prstGeom prst="rect">
            <a:avLst/>
          </a:prstGeom>
        </p:spPr>
      </p:pic>
      <p:sp>
        <p:nvSpPr>
          <p:cNvPr id="3" name="Slide Number Placeholder 2"/>
          <p:cNvSpPr>
            <a:spLocks noGrp="1"/>
          </p:cNvSpPr>
          <p:nvPr>
            <p:ph type="sldNum" sz="quarter" idx="12"/>
          </p:nvPr>
        </p:nvSpPr>
        <p:spPr/>
        <p:txBody>
          <a:bodyPr/>
          <a:lstStyle/>
          <a:p>
            <a:fld id="{2147A394-642B-2B49-8619-699A6DD0CBD3}" type="slidenum">
              <a:rPr lang="en-US" smtClean="0"/>
              <a:t>7</a:t>
            </a:fld>
            <a:endParaRPr lang="en-US"/>
          </a:p>
        </p:txBody>
      </p:sp>
    </p:spTree>
    <p:extLst>
      <p:ext uri="{BB962C8B-B14F-4D97-AF65-F5344CB8AC3E}">
        <p14:creationId xmlns:p14="http://schemas.microsoft.com/office/powerpoint/2010/main" val="979180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Cryptographic algorithms</a:t>
            </a:r>
            <a:endParaRPr lang="en-US" dirty="0"/>
          </a:p>
        </p:txBody>
      </p:sp>
      <p:sp>
        <p:nvSpPr>
          <p:cNvPr id="3" name="Content Placeholder 2"/>
          <p:cNvSpPr>
            <a:spLocks noGrp="1"/>
          </p:cNvSpPr>
          <p:nvPr>
            <p:ph idx="1"/>
          </p:nvPr>
        </p:nvSpPr>
        <p:spPr>
          <a:xfrm>
            <a:off x="838200" y="1825625"/>
            <a:ext cx="9869557" cy="1898236"/>
          </a:xfrm>
        </p:spPr>
        <p:txBody>
          <a:bodyPr>
            <a:normAutofit/>
          </a:bodyPr>
          <a:lstStyle/>
          <a:p>
            <a:r>
              <a:rPr lang="en-US" dirty="0" smtClean="0"/>
              <a:t>Stream cipher = substitution cipher</a:t>
            </a:r>
          </a:p>
          <a:p>
            <a:r>
              <a:rPr lang="en-US" dirty="0" smtClean="0"/>
              <a:t>Block cipher = Takes an entire block of plaintext at one time</a:t>
            </a:r>
          </a:p>
          <a:p>
            <a:r>
              <a:rPr lang="en-US" dirty="0" smtClean="0"/>
              <a:t>Sponge function = takes as input a string of any length and returns a string of any requested </a:t>
            </a:r>
            <a:r>
              <a:rPr lang="en-US" smtClean="0"/>
              <a:t>variable length</a:t>
            </a:r>
            <a:endParaRPr lang="en-US" dirty="0"/>
          </a:p>
        </p:txBody>
      </p:sp>
      <p:pic>
        <p:nvPicPr>
          <p:cNvPr id="5" name="Picture 4"/>
          <p:cNvPicPr>
            <a:picLocks noChangeAspect="1"/>
          </p:cNvPicPr>
          <p:nvPr/>
        </p:nvPicPr>
        <p:blipFill>
          <a:blip r:embed="rId2"/>
          <a:stretch>
            <a:fillRect/>
          </a:stretch>
        </p:blipFill>
        <p:spPr>
          <a:xfrm>
            <a:off x="1132522" y="4043017"/>
            <a:ext cx="9280912" cy="2185505"/>
          </a:xfrm>
          <a:prstGeom prst="rect">
            <a:avLst/>
          </a:prstGeom>
        </p:spPr>
      </p:pic>
      <p:sp>
        <p:nvSpPr>
          <p:cNvPr id="4" name="Slide Number Placeholder 3"/>
          <p:cNvSpPr>
            <a:spLocks noGrp="1"/>
          </p:cNvSpPr>
          <p:nvPr>
            <p:ph type="sldNum" sz="quarter" idx="12"/>
          </p:nvPr>
        </p:nvSpPr>
        <p:spPr/>
        <p:txBody>
          <a:bodyPr/>
          <a:lstStyle/>
          <a:p>
            <a:fld id="{2147A394-642B-2B49-8619-699A6DD0CBD3}" type="slidenum">
              <a:rPr lang="en-US" smtClean="0"/>
              <a:t>8</a:t>
            </a:fld>
            <a:endParaRPr lang="en-US"/>
          </a:p>
        </p:txBody>
      </p:sp>
    </p:spTree>
    <p:extLst>
      <p:ext uri="{BB962C8B-B14F-4D97-AF65-F5344CB8AC3E}">
        <p14:creationId xmlns:p14="http://schemas.microsoft.com/office/powerpoint/2010/main" val="923123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Cryptographic algorithms</a:t>
            </a:r>
          </a:p>
        </p:txBody>
      </p:sp>
      <p:sp>
        <p:nvSpPr>
          <p:cNvPr id="3" name="Content Placeholder 2"/>
          <p:cNvSpPr>
            <a:spLocks noGrp="1"/>
          </p:cNvSpPr>
          <p:nvPr>
            <p:ph idx="1"/>
          </p:nvPr>
        </p:nvSpPr>
        <p:spPr/>
        <p:txBody>
          <a:bodyPr/>
          <a:lstStyle/>
          <a:p>
            <a:r>
              <a:rPr lang="en-US" dirty="0"/>
              <a:t>S</a:t>
            </a:r>
            <a:r>
              <a:rPr lang="en-US" dirty="0" smtClean="0"/>
              <a:t>tream </a:t>
            </a:r>
            <a:r>
              <a:rPr lang="en-US" dirty="0"/>
              <a:t>cipher is fast when the plaintext is short, but can consume much more processing power if the plaintext is long. </a:t>
            </a:r>
            <a:endParaRPr lang="en-US" dirty="0" smtClean="0"/>
          </a:p>
          <a:p>
            <a:r>
              <a:rPr lang="en-US" dirty="0"/>
              <a:t>S</a:t>
            </a:r>
            <a:r>
              <a:rPr lang="en-US" dirty="0" smtClean="0"/>
              <a:t>tream </a:t>
            </a:r>
            <a:r>
              <a:rPr lang="en-US" dirty="0"/>
              <a:t>ciphers are more prone to attack because the engine that generates the stream does not </a:t>
            </a:r>
            <a:r>
              <a:rPr lang="en-US" dirty="0" smtClean="0"/>
              <a:t>vary.</a:t>
            </a:r>
          </a:p>
          <a:p>
            <a:r>
              <a:rPr lang="en-US" dirty="0"/>
              <a:t>Block ciphers are considered more secure because the output is more random. </a:t>
            </a:r>
          </a:p>
        </p:txBody>
      </p:sp>
      <p:sp>
        <p:nvSpPr>
          <p:cNvPr id="4" name="Slide Number Placeholder 3"/>
          <p:cNvSpPr>
            <a:spLocks noGrp="1"/>
          </p:cNvSpPr>
          <p:nvPr>
            <p:ph type="sldNum" sz="quarter" idx="12"/>
          </p:nvPr>
        </p:nvSpPr>
        <p:spPr/>
        <p:txBody>
          <a:bodyPr/>
          <a:lstStyle/>
          <a:p>
            <a:fld id="{2147A394-642B-2B49-8619-699A6DD0CBD3}" type="slidenum">
              <a:rPr lang="en-US" smtClean="0"/>
              <a:t>9</a:t>
            </a:fld>
            <a:endParaRPr lang="en-US"/>
          </a:p>
        </p:txBody>
      </p:sp>
    </p:spTree>
    <p:extLst>
      <p:ext uri="{BB962C8B-B14F-4D97-AF65-F5344CB8AC3E}">
        <p14:creationId xmlns:p14="http://schemas.microsoft.com/office/powerpoint/2010/main" val="1517454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1037</Words>
  <Application>Microsoft Macintosh PowerPoint</Application>
  <PresentationFormat>Widescreen</PresentationFormat>
  <Paragraphs>217</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Georgia</vt:lpstr>
      <vt:lpstr>Office Theme</vt:lpstr>
      <vt:lpstr>Cryptography</vt:lpstr>
      <vt:lpstr>Objectives</vt:lpstr>
      <vt:lpstr>Today’s attacks and defenses</vt:lpstr>
      <vt:lpstr>Defining Cryptography</vt:lpstr>
      <vt:lpstr>PowerPoint Presentation</vt:lpstr>
      <vt:lpstr>PowerPoint Presentation</vt:lpstr>
      <vt:lpstr>Cryptography and security</vt:lpstr>
      <vt:lpstr>Cryptographic algorithms</vt:lpstr>
      <vt:lpstr>Cryptographic algorithms</vt:lpstr>
      <vt:lpstr>Cryptographic algorithms</vt:lpstr>
      <vt:lpstr>Cryptographic algorithms</vt:lpstr>
      <vt:lpstr>Symmetric cryptographic algorithms</vt:lpstr>
      <vt:lpstr>Symmetric cryptographic algorithms</vt:lpstr>
      <vt:lpstr>Symmetric cryptographic algorithms</vt:lpstr>
      <vt:lpstr>Symmetric cryptographic algorithms</vt:lpstr>
      <vt:lpstr>Symmetric cryptographic algorithms</vt:lpstr>
      <vt:lpstr>Symmetric cryptographic algorithms</vt:lpstr>
      <vt:lpstr>Asymmetric cryptographic algorithms</vt:lpstr>
      <vt:lpstr>Asymmetric cryptographic algorithms</vt:lpstr>
      <vt:lpstr>Asymmetric cryptographic algorithms</vt:lpstr>
      <vt:lpstr>PowerPoint Presentation</vt:lpstr>
      <vt:lpstr>Asymmetric cryptographic algorithms</vt:lpstr>
      <vt:lpstr>Asymmetric cryptographic algorithms</vt:lpstr>
      <vt:lpstr>Asymmetric cryptographic algorithms</vt:lpstr>
      <vt:lpstr>Asymmetric cryptographic algorithms</vt:lpstr>
      <vt:lpstr>PowerPoint Presentation</vt:lpstr>
      <vt:lpstr>Asymmetric cryptographic algorithms</vt:lpstr>
      <vt:lpstr>Asymmetric cryptographic algorithms</vt:lpstr>
      <vt:lpstr>Key exchange</vt:lpstr>
      <vt:lpstr>Key exchange</vt:lpstr>
      <vt:lpstr>Encryption through software</vt:lpstr>
      <vt:lpstr>Encryption through software</vt:lpstr>
      <vt:lpstr>Encryption through software</vt:lpstr>
      <vt:lpstr>Encryption through software</vt:lpstr>
      <vt:lpstr>Encryption through software</vt:lpstr>
      <vt:lpstr>Hardware encryption</vt:lpstr>
      <vt:lpstr>Hardware encryption</vt:lpstr>
      <vt:lpstr>Hardware encryption</vt:lpstr>
      <vt:lpstr>PowerPoint Presentation</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Cryptography</dc:title>
  <dc:creator>Danish Khan</dc:creator>
  <cp:lastModifiedBy>Danish Khan</cp:lastModifiedBy>
  <cp:revision>1</cp:revision>
  <dcterms:created xsi:type="dcterms:W3CDTF">2016-12-12T13:12:25Z</dcterms:created>
  <dcterms:modified xsi:type="dcterms:W3CDTF">2016-12-12T13:12:57Z</dcterms:modified>
</cp:coreProperties>
</file>